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2"/>
  </p:notesMasterIdLst>
  <p:sldIdLst>
    <p:sldId id="256" r:id="rId2"/>
    <p:sldId id="257" r:id="rId3"/>
    <p:sldId id="259" r:id="rId4"/>
    <p:sldId id="261" r:id="rId5"/>
    <p:sldId id="262" r:id="rId6"/>
    <p:sldId id="264" r:id="rId7"/>
    <p:sldId id="260" r:id="rId8"/>
    <p:sldId id="265" r:id="rId9"/>
    <p:sldId id="266" r:id="rId10"/>
    <p:sldId id="269" r:id="rId11"/>
    <p:sldId id="267" r:id="rId12"/>
    <p:sldId id="268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2" r:id="rId24"/>
    <p:sldId id="283" r:id="rId25"/>
    <p:sldId id="280" r:id="rId26"/>
    <p:sldId id="281" r:id="rId27"/>
    <p:sldId id="284" r:id="rId28"/>
    <p:sldId id="285" r:id="rId29"/>
    <p:sldId id="286" r:id="rId30"/>
    <p:sldId id="289" r:id="rId31"/>
    <p:sldId id="290" r:id="rId32"/>
    <p:sldId id="287" r:id="rId33"/>
    <p:sldId id="288" r:id="rId34"/>
    <p:sldId id="291" r:id="rId35"/>
    <p:sldId id="292" r:id="rId36"/>
    <p:sldId id="293" r:id="rId37"/>
    <p:sldId id="294" r:id="rId38"/>
    <p:sldId id="295" r:id="rId39"/>
    <p:sldId id="296" r:id="rId40"/>
    <p:sldId id="297" r:id="rId41"/>
    <p:sldId id="298" r:id="rId42"/>
    <p:sldId id="299" r:id="rId43"/>
    <p:sldId id="300" r:id="rId44"/>
    <p:sldId id="301" r:id="rId45"/>
    <p:sldId id="302" r:id="rId46"/>
    <p:sldId id="303" r:id="rId47"/>
    <p:sldId id="304" r:id="rId48"/>
    <p:sldId id="305" r:id="rId49"/>
    <p:sldId id="306" r:id="rId50"/>
    <p:sldId id="307" r:id="rId51"/>
    <p:sldId id="308" r:id="rId52"/>
    <p:sldId id="309" r:id="rId53"/>
    <p:sldId id="310" r:id="rId54"/>
    <p:sldId id="311" r:id="rId55"/>
    <p:sldId id="312" r:id="rId56"/>
    <p:sldId id="313" r:id="rId57"/>
    <p:sldId id="314" r:id="rId58"/>
    <p:sldId id="315" r:id="rId59"/>
    <p:sldId id="316" r:id="rId60"/>
    <p:sldId id="317" r:id="rId6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65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D44FB6-7F5C-4407-97DF-40E7E0851BD1}" type="datetimeFigureOut">
              <a:rPr lang="en-US" smtClean="0"/>
              <a:t>9/7/2017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5AB6BE-1621-45D7-B0A8-8D274CC62F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9604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5AB6BE-1621-45D7-B0A8-8D274CC62FCA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8278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298399-2138-40D1-82F6-82ED144BE890}" type="datetimeFigureOut">
              <a:rPr lang="en-US" smtClean="0"/>
              <a:t>9/7/2017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922AAA-86CD-4155-A806-F574F7388F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9024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298399-2138-40D1-82F6-82ED144BE890}" type="datetimeFigureOut">
              <a:rPr lang="en-US" smtClean="0"/>
              <a:t>9/7/2017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922AAA-86CD-4155-A806-F574F7388F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0542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298399-2138-40D1-82F6-82ED144BE890}" type="datetimeFigureOut">
              <a:rPr lang="en-US" smtClean="0"/>
              <a:t>9/7/2017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922AAA-86CD-4155-A806-F574F7388F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2161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298399-2138-40D1-82F6-82ED144BE890}" type="datetimeFigureOut">
              <a:rPr lang="en-US" smtClean="0"/>
              <a:t>9/7/2017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922AAA-86CD-4155-A806-F574F7388F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3281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298399-2138-40D1-82F6-82ED144BE890}" type="datetimeFigureOut">
              <a:rPr lang="en-US" smtClean="0"/>
              <a:t>9/7/2017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922AAA-86CD-4155-A806-F574F7388F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2957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298399-2138-40D1-82F6-82ED144BE890}" type="datetimeFigureOut">
              <a:rPr lang="en-US" smtClean="0"/>
              <a:t>9/7/2017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922AAA-86CD-4155-A806-F574F7388F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5291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298399-2138-40D1-82F6-82ED144BE890}" type="datetimeFigureOut">
              <a:rPr lang="en-US" smtClean="0"/>
              <a:t>9/7/2017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922AAA-86CD-4155-A806-F574F7388F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7332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298399-2138-40D1-82F6-82ED144BE890}" type="datetimeFigureOut">
              <a:rPr lang="en-US" smtClean="0"/>
              <a:t>9/7/2017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922AAA-86CD-4155-A806-F574F7388F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4839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298399-2138-40D1-82F6-82ED144BE890}" type="datetimeFigureOut">
              <a:rPr lang="en-US" smtClean="0"/>
              <a:t>9/7/2017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922AAA-86CD-4155-A806-F574F7388F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5283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298399-2138-40D1-82F6-82ED144BE890}" type="datetimeFigureOut">
              <a:rPr lang="en-US" smtClean="0"/>
              <a:t>9/7/2017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922AAA-86CD-4155-A806-F574F7388F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8840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298399-2138-40D1-82F6-82ED144BE890}" type="datetimeFigureOut">
              <a:rPr lang="en-US" smtClean="0"/>
              <a:t>9/7/2017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922AAA-86CD-4155-A806-F574F7388F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5013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298399-2138-40D1-82F6-82ED144BE890}" type="datetimeFigureOut">
              <a:rPr lang="en-US" smtClean="0"/>
              <a:t>9/7/2017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922AAA-86CD-4155-A806-F574F7388F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2054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141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Overview and Motivation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sz="2400" dirty="0"/>
              <a:t>At the “mid range” of the spectrum, devices using microprocessors and perform a variety of wireless activities like data gathering and other control functions</a:t>
            </a:r>
            <a:r>
              <a:rPr lang="en-US" sz="2400" dirty="0" smtClean="0"/>
              <a:t>.</a:t>
            </a:r>
          </a:p>
          <a:p>
            <a:pPr marL="0" indent="0">
              <a:buNone/>
            </a:pPr>
            <a:endParaRPr lang="en-US" sz="2400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/>
              <a:t> At the other end of the spectrum, more sensors can also be employed in the </a:t>
            </a:r>
            <a:r>
              <a:rPr lang="en-US" sz="2400" dirty="0" err="1"/>
              <a:t>IoT</a:t>
            </a:r>
            <a:r>
              <a:rPr lang="en-US" sz="2400" dirty="0"/>
              <a:t>, some of the approaches include </a:t>
            </a:r>
            <a:r>
              <a:rPr lang="en-US" sz="2400" dirty="0" smtClean="0"/>
              <a:t>WSNs</a:t>
            </a:r>
          </a:p>
          <a:p>
            <a:pPr marL="0" indent="0">
              <a:buNone/>
            </a:pPr>
            <a:endParaRPr lang="en-US" sz="2400" dirty="0" smtClean="0"/>
          </a:p>
          <a:p>
            <a:pPr algn="just">
              <a:buFont typeface="Wingdings" panose="05000000000000000000" pitchFamily="2" charset="2"/>
              <a:buChar char="q"/>
            </a:pPr>
            <a:r>
              <a:rPr lang="en-US" sz="2400" dirty="0"/>
              <a:t>  </a:t>
            </a:r>
            <a:r>
              <a:rPr lang="en-US" sz="2400" dirty="0" smtClean="0"/>
              <a:t>“</a:t>
            </a:r>
            <a:r>
              <a:rPr lang="en-US" sz="2400" dirty="0" err="1" smtClean="0"/>
              <a:t>IoT</a:t>
            </a:r>
            <a:r>
              <a:rPr lang="en-US" sz="2400" dirty="0" smtClean="0"/>
              <a:t> </a:t>
            </a:r>
            <a:r>
              <a:rPr lang="en-US" sz="2400" dirty="0"/>
              <a:t>is also perceived as a global network that connects physical objects with virtual objects through the combination of data capture techniques and </a:t>
            </a:r>
            <a:r>
              <a:rPr lang="en-US" sz="2400"/>
              <a:t>communication </a:t>
            </a:r>
            <a:r>
              <a:rPr lang="en-US" sz="2400" smtClean="0"/>
              <a:t>networks”</a:t>
            </a:r>
            <a:endParaRPr lang="en-US" sz="2400" dirty="0"/>
          </a:p>
          <a:p>
            <a:pPr marL="0" indent="0" algn="just">
              <a:buNone/>
            </a:pPr>
            <a:endParaRPr lang="en-US" sz="2400" dirty="0"/>
          </a:p>
          <a:p>
            <a:pPr algn="just">
              <a:buFont typeface="Wingdings" panose="05000000000000000000" pitchFamily="2" charset="2"/>
              <a:buChar char="q"/>
            </a:pPr>
            <a:r>
              <a:rPr lang="en-US" sz="2400" dirty="0"/>
              <a:t> Some See </a:t>
            </a:r>
            <a:r>
              <a:rPr lang="en-US" sz="2400" dirty="0" err="1"/>
              <a:t>IoT</a:t>
            </a:r>
            <a:r>
              <a:rPr lang="en-US" sz="2400" dirty="0"/>
              <a:t> in the context of ambient intelligence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330874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Overview and Motivation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endParaRPr lang="en-US" sz="2400" dirty="0" smtClean="0"/>
          </a:p>
          <a:p>
            <a:pPr algn="just">
              <a:buFont typeface="Wingdings" panose="05000000000000000000" pitchFamily="2" charset="2"/>
              <a:buChar char="q"/>
            </a:pPr>
            <a:r>
              <a:rPr lang="en-US" sz="2400" dirty="0"/>
              <a:t> </a:t>
            </a:r>
            <a:r>
              <a:rPr lang="en-US" sz="2400" dirty="0" smtClean="0"/>
              <a:t>The </a:t>
            </a:r>
            <a:r>
              <a:rPr lang="en-US" sz="2400" dirty="0" err="1" smtClean="0"/>
              <a:t>IoT</a:t>
            </a:r>
            <a:r>
              <a:rPr lang="en-US" sz="2400" dirty="0" smtClean="0"/>
              <a:t> eliminates the time and space isolation between geographical space and virtual space forming “smart geographical space”</a:t>
            </a:r>
          </a:p>
          <a:p>
            <a:pPr marL="0" indent="0" algn="just">
              <a:buNone/>
            </a:pPr>
            <a:endParaRPr lang="en-US" sz="2400" dirty="0" smtClean="0"/>
          </a:p>
          <a:p>
            <a:pPr algn="just">
              <a:buFont typeface="Wingdings" panose="05000000000000000000" pitchFamily="2" charset="2"/>
              <a:buChar char="q"/>
            </a:pPr>
            <a:r>
              <a:rPr lang="en-US" sz="2400" dirty="0" smtClean="0"/>
              <a:t>A smart environment can be defined as consisting of networks of federated sensors and actuators and can be designed to encompass homes,offices,buildings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7543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Overview and Motivation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6582" y="1996281"/>
            <a:ext cx="6929293" cy="4010025"/>
          </a:xfrm>
        </p:spPr>
      </p:pic>
    </p:spTree>
    <p:extLst>
      <p:ext uri="{BB962C8B-B14F-4D97-AF65-F5344CB8AC3E}">
        <p14:creationId xmlns:p14="http://schemas.microsoft.com/office/powerpoint/2010/main" val="2603228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418" y="240146"/>
            <a:ext cx="9652000" cy="6520872"/>
          </a:xfrm>
        </p:spPr>
      </p:pic>
    </p:spTree>
    <p:extLst>
      <p:ext uri="{BB962C8B-B14F-4D97-AF65-F5344CB8AC3E}">
        <p14:creationId xmlns:p14="http://schemas.microsoft.com/office/powerpoint/2010/main" val="69430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>
                <a:solidFill>
                  <a:srgbClr val="FF0000"/>
                </a:solidFill>
              </a:rPr>
              <a:t>Examples of Applications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sz="2400" dirty="0" smtClean="0"/>
              <a:t> Things on Move</a:t>
            </a:r>
          </a:p>
          <a:p>
            <a:pPr marL="457200" lvl="1" indent="0">
              <a:buNone/>
            </a:pPr>
            <a:r>
              <a:rPr lang="en-US" dirty="0" smtClean="0"/>
              <a:t>Retail</a:t>
            </a:r>
          </a:p>
          <a:p>
            <a:pPr marL="457200" lvl="1" indent="0">
              <a:buNone/>
            </a:pPr>
            <a:r>
              <a:rPr lang="en-US" dirty="0" smtClean="0"/>
              <a:t>Food</a:t>
            </a:r>
          </a:p>
          <a:p>
            <a:pPr marL="457200" lvl="1" indent="0">
              <a:buNone/>
            </a:pPr>
            <a:r>
              <a:rPr lang="en-US" dirty="0" smtClean="0"/>
              <a:t>Pharmaceutical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/>
              <a:t> </a:t>
            </a:r>
            <a:r>
              <a:rPr lang="en-US" sz="2400" dirty="0" smtClean="0"/>
              <a:t>Ambient and assisted living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smtClean="0"/>
              <a:t>Health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smtClean="0"/>
              <a:t>Home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smtClean="0"/>
              <a:t>Transportation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 smtClean="0"/>
              <a:t>Education and information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 smtClean="0"/>
              <a:t>Environmental aspects/Resource efficiency</a:t>
            </a:r>
          </a:p>
          <a:p>
            <a:pPr>
              <a:buFont typeface="Wingdings" panose="05000000000000000000" pitchFamily="2" charset="2"/>
              <a:buChar char="q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75071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IPv6 Role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sz="2400" dirty="0"/>
              <a:t> </a:t>
            </a:r>
            <a:r>
              <a:rPr lang="en-US" sz="2400" dirty="0" err="1" smtClean="0"/>
              <a:t>IoT</a:t>
            </a:r>
            <a:r>
              <a:rPr lang="en-US" sz="2400" dirty="0" smtClean="0"/>
              <a:t> may well become the “killer-app” for IPv6</a:t>
            </a:r>
          </a:p>
          <a:p>
            <a:pPr marL="0" indent="0">
              <a:buNone/>
            </a:pPr>
            <a:endParaRPr lang="en-US" sz="2400" dirty="0" smtClean="0"/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 smtClean="0"/>
              <a:t>IPv6 with its address spaces, unique object identification and connectivity can be done in a much standard manner</a:t>
            </a:r>
          </a:p>
          <a:p>
            <a:pPr marL="0" indent="0">
              <a:buNone/>
            </a:pPr>
            <a:endParaRPr lang="en-US" sz="2400" dirty="0" smtClean="0"/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/>
              <a:t> </a:t>
            </a:r>
            <a:r>
              <a:rPr lang="en-US" sz="2400" dirty="0" smtClean="0"/>
              <a:t>Scalability and expanded addressing capabilities</a:t>
            </a:r>
          </a:p>
          <a:p>
            <a:pPr marL="0" indent="0">
              <a:buNone/>
            </a:pPr>
            <a:endParaRPr lang="en-US" sz="2400" dirty="0" smtClean="0"/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 smtClean="0"/>
              <a:t>Plug-and-play: facilitates the connection of equipment to network</a:t>
            </a:r>
          </a:p>
          <a:p>
            <a:pPr marL="0" indent="0">
              <a:buNone/>
            </a:pPr>
            <a:endParaRPr lang="en-US" sz="2400" dirty="0" smtClean="0"/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 smtClean="0"/>
              <a:t>Security: encryption and authentication</a:t>
            </a:r>
          </a:p>
          <a:p>
            <a:pPr marL="0" indent="0">
              <a:buNone/>
            </a:pPr>
            <a:endParaRPr lang="en-US" sz="2400" dirty="0" smtClean="0"/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 smtClean="0"/>
              <a:t>Mobility: robust mobility mechanism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76628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IPv6 Role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sz="2400" dirty="0" smtClean="0"/>
              <a:t> The goal is to retain the same explicit IP address and reach the far end destination</a:t>
            </a:r>
          </a:p>
          <a:p>
            <a:pPr marL="0" indent="0">
              <a:buNone/>
            </a:pPr>
            <a:endParaRPr lang="en-US" sz="2400" dirty="0" smtClean="0"/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 smtClean="0"/>
              <a:t>This is not possible with IPv4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59832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Areas of Development and Standardization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sz="2400" dirty="0" smtClean="0"/>
              <a:t> With limited standardization, there are capability of </a:t>
            </a:r>
            <a:r>
              <a:rPr lang="en-US" sz="2400" dirty="0" err="1" smtClean="0"/>
              <a:t>mismatchs</a:t>
            </a:r>
            <a:r>
              <a:rPr lang="en-US" sz="2400" dirty="0" smtClean="0"/>
              <a:t> between different devices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/>
              <a:t> </a:t>
            </a:r>
            <a:r>
              <a:rPr lang="en-US" sz="2400" dirty="0" smtClean="0"/>
              <a:t>there is also a mismatch between communication and processing bandwidth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/>
              <a:t> </a:t>
            </a:r>
            <a:r>
              <a:rPr lang="en-US" sz="2400" dirty="0" smtClean="0"/>
              <a:t>Standardization at all layers/domains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 smtClean="0"/>
              <a:t>Architectures and middleware's for </a:t>
            </a:r>
            <a:r>
              <a:rPr lang="en-US" sz="2400" dirty="0" err="1" smtClean="0"/>
              <a:t>IoT</a:t>
            </a:r>
            <a:r>
              <a:rPr lang="en-US" sz="2400" dirty="0" smtClean="0"/>
              <a:t> integration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 smtClean="0"/>
              <a:t>Mobility Management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 smtClean="0"/>
              <a:t>Cloud computing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 smtClean="0"/>
              <a:t>End-to end security capabilities for the things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/>
              <a:t> </a:t>
            </a:r>
            <a:r>
              <a:rPr lang="en-US" sz="2400" dirty="0" smtClean="0"/>
              <a:t>global connectivity</a:t>
            </a:r>
          </a:p>
          <a:p>
            <a:pPr marL="0" indent="0">
              <a:buNone/>
            </a:pPr>
            <a:endParaRPr lang="en-US" sz="2400" dirty="0" smtClean="0"/>
          </a:p>
          <a:p>
            <a:pPr>
              <a:buFont typeface="Wingdings" panose="05000000000000000000" pitchFamily="2" charset="2"/>
              <a:buChar char="q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8785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>
                <a:solidFill>
                  <a:srgbClr val="FF0000"/>
                </a:solidFill>
              </a:rPr>
              <a:t>Internet of Things Definitions and Frameworks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2400" b="1" u="sng" dirty="0" err="1" smtClean="0"/>
              <a:t>IoT</a:t>
            </a:r>
            <a:r>
              <a:rPr lang="en-US" sz="2400" b="1" u="sng" dirty="0" smtClean="0"/>
              <a:t> definition</a:t>
            </a:r>
          </a:p>
          <a:p>
            <a:pPr marL="0" indent="0" algn="just">
              <a:buNone/>
            </a:pPr>
            <a:r>
              <a:rPr lang="en-US" sz="2400" b="1" dirty="0"/>
              <a:t>	</a:t>
            </a:r>
            <a:r>
              <a:rPr lang="en-US" sz="2400" dirty="0" err="1" smtClean="0"/>
              <a:t>IoT</a:t>
            </a:r>
            <a:r>
              <a:rPr lang="en-US" sz="2400" dirty="0" smtClean="0"/>
              <a:t> is an evolving type of internet application that endeavors to make a things information securely available on a global scale if/when such information is needed by an aggregation point or points</a:t>
            </a:r>
          </a:p>
          <a:p>
            <a:pPr marL="0" indent="0" algn="just">
              <a:buNone/>
            </a:pPr>
            <a:endParaRPr lang="en-US" sz="2400" dirty="0" smtClean="0"/>
          </a:p>
          <a:p>
            <a:pPr marL="0" indent="0" algn="just">
              <a:buNone/>
            </a:pPr>
            <a:r>
              <a:rPr lang="en-US" sz="2400" b="1" u="sng" dirty="0" smtClean="0"/>
              <a:t>General Observation</a:t>
            </a:r>
          </a:p>
          <a:p>
            <a:pPr lvl="1" algn="just">
              <a:buFont typeface="Wingdings" panose="05000000000000000000" pitchFamily="2" charset="2"/>
              <a:buChar char="q"/>
            </a:pPr>
            <a:r>
              <a:rPr lang="en-US" dirty="0" err="1" smtClean="0"/>
              <a:t>IoT</a:t>
            </a:r>
            <a:r>
              <a:rPr lang="en-US" dirty="0" smtClean="0"/>
              <a:t> denotes a trend where a large number of device benefit from communication services that uses internet protocol</a:t>
            </a:r>
          </a:p>
          <a:p>
            <a:pPr marL="457200" lvl="1" indent="0" algn="just">
              <a:buNone/>
            </a:pPr>
            <a:endParaRPr lang="en-US" dirty="0" smtClean="0"/>
          </a:p>
          <a:p>
            <a:pPr lvl="1" algn="just">
              <a:buFont typeface="Wingdings" panose="05000000000000000000" pitchFamily="2" charset="2"/>
              <a:buChar char="q"/>
            </a:pPr>
            <a:r>
              <a:rPr lang="en-US" dirty="0" smtClean="0"/>
              <a:t>The M2M is an automated data exchange between machines</a:t>
            </a:r>
          </a:p>
          <a:p>
            <a:pPr marL="0" indent="0" algn="just">
              <a:buNone/>
            </a:pP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3986953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Internet of Things Definitions and </a:t>
            </a:r>
            <a:r>
              <a:rPr lang="en-US" b="1" dirty="0" smtClean="0">
                <a:solidFill>
                  <a:srgbClr val="FF0000"/>
                </a:solidFill>
              </a:rPr>
              <a:t>Frameworks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sz="2400" dirty="0" smtClean="0"/>
              <a:t> Information Communication Technology (ITC) evolution has led to wireless personal devices such as smart phones, PDAs, computers</a:t>
            </a:r>
          </a:p>
          <a:p>
            <a:pPr marL="0" indent="0">
              <a:buNone/>
            </a:pPr>
            <a:endParaRPr lang="en-US" sz="2400" dirty="0" smtClean="0"/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 smtClean="0"/>
              <a:t>These devices are designed to operate over IP networks</a:t>
            </a:r>
          </a:p>
          <a:p>
            <a:pPr marL="0" indent="0">
              <a:buNone/>
            </a:pPr>
            <a:endParaRPr lang="en-US" sz="2400" dirty="0" smtClean="0"/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/>
              <a:t> </a:t>
            </a:r>
            <a:r>
              <a:rPr lang="en-US" sz="2400" dirty="0" smtClean="0"/>
              <a:t>The vision of the </a:t>
            </a:r>
            <a:r>
              <a:rPr lang="en-US" sz="2400" dirty="0" err="1" smtClean="0"/>
              <a:t>IoT</a:t>
            </a:r>
            <a:r>
              <a:rPr lang="en-US" sz="2400" dirty="0" smtClean="0"/>
              <a:t> is to attach tiny devices </a:t>
            </a:r>
            <a:r>
              <a:rPr lang="en-US" sz="2400" smtClean="0"/>
              <a:t>to every </a:t>
            </a:r>
            <a:r>
              <a:rPr lang="en-US" sz="2400" dirty="0" smtClean="0"/>
              <a:t>single object to make it identifiable by its own unique IP address.</a:t>
            </a:r>
          </a:p>
          <a:p>
            <a:pPr>
              <a:buFont typeface="Wingdings" panose="05000000000000000000" pitchFamily="2" charset="2"/>
              <a:buChar char="q"/>
            </a:pPr>
            <a:endParaRPr lang="en-US" sz="2400" dirty="0" smtClean="0"/>
          </a:p>
          <a:p>
            <a:pPr>
              <a:buFont typeface="Wingdings" panose="05000000000000000000" pitchFamily="2" charset="2"/>
              <a:buChar char="q"/>
            </a:pPr>
            <a:endParaRPr lang="en-US" sz="2400" dirty="0" smtClean="0"/>
          </a:p>
          <a:p>
            <a:pPr>
              <a:buFont typeface="Wingdings" panose="05000000000000000000" pitchFamily="2" charset="2"/>
              <a:buChar char="q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58558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Text Books</a:t>
            </a:r>
            <a:endParaRPr lang="en-US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 algn="just">
              <a:buFont typeface="Wingdings" panose="05000000000000000000" pitchFamily="2" charset="2"/>
              <a:buChar char="§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Daniel  </a:t>
            </a:r>
            <a:r>
              <a:rPr lang="en-I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Minoli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, “ Building the Internet of Things with IPv6 and MIPv6: The Evolving World of  M2M Communications ” , ISBN: 978–81–265–5823–0 , Wiley Publications, </a:t>
            </a: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2016</a:t>
            </a:r>
          </a:p>
          <a:p>
            <a:pPr marL="0" lvl="0" indent="0" algn="just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algn="just">
              <a:buFont typeface="Wingdings" panose="05000000000000000000" pitchFamily="2" charset="2"/>
              <a:buChar char="§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“The Internet Of Things: Connecting Objects to Web”, ISBN: 9788126566839, Wiley </a:t>
            </a: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Publications,2017</a:t>
            </a:r>
          </a:p>
          <a:p>
            <a:pPr marL="0" lvl="0" indent="0" algn="just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algn="just">
              <a:buFont typeface="Wingdings" panose="05000000000000000000" pitchFamily="2" charset="2"/>
              <a:buChar char="§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Olivier </a:t>
            </a:r>
            <a:r>
              <a:rPr lang="en-I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Hersent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David </a:t>
            </a:r>
            <a:r>
              <a:rPr lang="en-I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Boswarthick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Omar </a:t>
            </a:r>
            <a:r>
              <a:rPr lang="en-I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Elloumi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,  “The Internet of Things: Key  Applications and Protocols”, ISBN: 978–81–265–5765–3,Wiley Publications, 2015.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0305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Internet of Things Definitions and </a:t>
            </a:r>
            <a:r>
              <a:rPr lang="en-US" b="1" dirty="0" smtClean="0">
                <a:solidFill>
                  <a:srgbClr val="FF0000"/>
                </a:solidFill>
              </a:rPr>
              <a:t>Frameworks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buFont typeface="Wingdings" panose="05000000000000000000" pitchFamily="2" charset="2"/>
              <a:buChar char="q"/>
            </a:pPr>
            <a:r>
              <a:rPr lang="en-US" sz="2400" dirty="0"/>
              <a:t>The success of </a:t>
            </a:r>
            <a:r>
              <a:rPr lang="en-US" sz="2400" dirty="0" err="1"/>
              <a:t>IoT</a:t>
            </a:r>
            <a:r>
              <a:rPr lang="en-US" sz="2400" dirty="0"/>
              <a:t> relies on overcoming the following technical </a:t>
            </a:r>
            <a:r>
              <a:rPr lang="en-US" sz="2400" dirty="0" smtClean="0"/>
              <a:t>challenges</a:t>
            </a:r>
          </a:p>
          <a:p>
            <a:pPr marL="0" indent="0" algn="just">
              <a:buNone/>
            </a:pPr>
            <a:endParaRPr lang="en-US" sz="2400" dirty="0" smtClean="0"/>
          </a:p>
          <a:p>
            <a:pPr lvl="1" algn="just">
              <a:buFont typeface="Wingdings" panose="05000000000000000000" pitchFamily="2" charset="2"/>
              <a:buChar char="Ø"/>
            </a:pPr>
            <a:r>
              <a:rPr lang="en-US" dirty="0" smtClean="0"/>
              <a:t> the current manner of using IP addresses must change to a system that provides an IP address to every possible object</a:t>
            </a:r>
          </a:p>
          <a:p>
            <a:pPr marL="457200" lvl="1" indent="0" algn="just">
              <a:buNone/>
            </a:pPr>
            <a:endParaRPr lang="en-US" dirty="0" smtClean="0"/>
          </a:p>
          <a:p>
            <a:pPr lvl="1" algn="just">
              <a:buFont typeface="Wingdings" panose="05000000000000000000" pitchFamily="2" charset="2"/>
              <a:buChar char="Ø"/>
            </a:pPr>
            <a:r>
              <a:rPr lang="en-US" dirty="0"/>
              <a:t> </a:t>
            </a:r>
            <a:r>
              <a:rPr lang="en-US" dirty="0" smtClean="0"/>
              <a:t>the power of embedded chips on devices need to be smaller and more efficient</a:t>
            </a:r>
          </a:p>
          <a:p>
            <a:pPr marL="457200" lvl="1" indent="0" algn="just">
              <a:buNone/>
            </a:pPr>
            <a:endParaRPr lang="en-US" dirty="0" smtClean="0"/>
          </a:p>
          <a:p>
            <a:pPr lvl="1" algn="just">
              <a:buFont typeface="Wingdings" panose="05000000000000000000" pitchFamily="2" charset="2"/>
              <a:buChar char="Ø"/>
            </a:pPr>
            <a:r>
              <a:rPr lang="en-US" dirty="0" smtClean="0"/>
              <a:t>The software application must be developed that can communicate and manage the stream of data from hundreds of system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6198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Internet of Things Definitions and </a:t>
            </a:r>
            <a:r>
              <a:rPr lang="en-US" b="1" dirty="0" smtClean="0">
                <a:solidFill>
                  <a:srgbClr val="FF0000"/>
                </a:solidFill>
              </a:rPr>
              <a:t>Frameworks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512291"/>
            <a:ext cx="10515600" cy="3664672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sz="2400" dirty="0" smtClean="0"/>
              <a:t> M2M describes that are connected to the internet, using a variety of fixed and wireless networks and communicate with each other and Wide world</a:t>
            </a:r>
          </a:p>
          <a:p>
            <a:pPr marL="0" indent="0">
              <a:buNone/>
            </a:pPr>
            <a:endParaRPr lang="en-US" sz="2400" dirty="0" smtClean="0"/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 smtClean="0"/>
              <a:t>Embedded wireless has been coined, for a variety of applications where wireless cellular communication is used to connect any devices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77294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Internet of Things Definitions and </a:t>
            </a:r>
            <a:r>
              <a:rPr lang="en-US" b="1" dirty="0" smtClean="0">
                <a:solidFill>
                  <a:srgbClr val="FF0000"/>
                </a:solidFill>
              </a:rPr>
              <a:t>Frameworks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u="sng" dirty="0" smtClean="0"/>
              <a:t>ITU-T Views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/>
              <a:t> </a:t>
            </a:r>
            <a:r>
              <a:rPr lang="en-US" sz="2400" dirty="0" smtClean="0"/>
              <a:t>the process of identifying a common way to define/describe the </a:t>
            </a:r>
            <a:r>
              <a:rPr lang="en-US" sz="2400" dirty="0" err="1" smtClean="0"/>
              <a:t>IoT</a:t>
            </a:r>
            <a:endParaRPr lang="en-US" sz="2400" dirty="0" smtClean="0"/>
          </a:p>
          <a:p>
            <a:pPr marL="0" indent="0">
              <a:buNone/>
            </a:pPr>
            <a:endParaRPr lang="en-US" sz="2400" dirty="0" smtClean="0"/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/>
              <a:t> </a:t>
            </a:r>
            <a:r>
              <a:rPr lang="en-US" sz="2400" dirty="0" smtClean="0"/>
              <a:t>one can view the internet as an infrastructure providing a number of technological capabilities or as a concept to provide an array of data exchange and linkage services</a:t>
            </a:r>
          </a:p>
          <a:p>
            <a:pPr marL="0" indent="0">
              <a:buNone/>
            </a:pPr>
            <a:endParaRPr lang="en-US" sz="2400" dirty="0" smtClean="0"/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 smtClean="0"/>
              <a:t>Different </a:t>
            </a:r>
            <a:r>
              <a:rPr lang="en-US" sz="2400" dirty="0" err="1" smtClean="0"/>
              <a:t>IoT</a:t>
            </a:r>
            <a:r>
              <a:rPr lang="en-US" sz="2400" dirty="0" smtClean="0"/>
              <a:t> experts define it in different ways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 </a:t>
            </a:r>
            <a:r>
              <a:rPr lang="en-US" b="1" dirty="0" smtClean="0"/>
              <a:t>view A</a:t>
            </a:r>
            <a:r>
              <a:rPr lang="en-US" dirty="0" smtClean="0"/>
              <a:t>: </a:t>
            </a:r>
            <a:r>
              <a:rPr lang="en-US" dirty="0" err="1" smtClean="0"/>
              <a:t>IoT</a:t>
            </a:r>
            <a:r>
              <a:rPr lang="en-US" dirty="0" smtClean="0"/>
              <a:t> is just a concept, its not a technical term but a concept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 </a:t>
            </a:r>
            <a:r>
              <a:rPr lang="en-US" b="1" dirty="0" smtClean="0"/>
              <a:t>View B</a:t>
            </a:r>
            <a:r>
              <a:rPr lang="en-US" dirty="0" smtClean="0"/>
              <a:t>: </a:t>
            </a:r>
            <a:r>
              <a:rPr lang="en-US" dirty="0" err="1" smtClean="0"/>
              <a:t>IoT</a:t>
            </a:r>
            <a:r>
              <a:rPr lang="en-US" dirty="0" smtClean="0"/>
              <a:t> is an infrastructure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7612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>
                <a:solidFill>
                  <a:srgbClr val="FF0000"/>
                </a:solidFill>
              </a:rPr>
              <a:t>Examples of Definitions for (</a:t>
            </a:r>
            <a:r>
              <a:rPr lang="en-US" b="1" dirty="0" err="1" smtClean="0">
                <a:solidFill>
                  <a:srgbClr val="FF0000"/>
                </a:solidFill>
              </a:rPr>
              <a:t>IoT</a:t>
            </a:r>
            <a:r>
              <a:rPr lang="en-US" b="1" dirty="0" smtClean="0">
                <a:solidFill>
                  <a:srgbClr val="FF0000"/>
                </a:solidFill>
              </a:rPr>
              <a:t> is just a concept)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buFont typeface="Wingdings" panose="05000000000000000000" pitchFamily="2" charset="2"/>
              <a:buChar char="q"/>
            </a:pPr>
            <a:r>
              <a:rPr lang="en-US" dirty="0" smtClean="0"/>
              <a:t> </a:t>
            </a:r>
            <a:r>
              <a:rPr lang="en-US" sz="2400" dirty="0" smtClean="0"/>
              <a:t>A technological revolution that represents the future of computing and communications, and its development depends on dynamic technical innovation in a number of important fields, like WSNs</a:t>
            </a:r>
          </a:p>
          <a:p>
            <a:pPr marL="0" indent="0" algn="just">
              <a:buNone/>
            </a:pPr>
            <a:endParaRPr lang="en-US" sz="2400" dirty="0" smtClean="0"/>
          </a:p>
          <a:p>
            <a:pPr algn="just">
              <a:buFont typeface="Wingdings" panose="05000000000000000000" pitchFamily="2" charset="2"/>
              <a:buChar char="q"/>
            </a:pPr>
            <a:r>
              <a:rPr lang="en-US" sz="2400" dirty="0"/>
              <a:t> </a:t>
            </a:r>
            <a:r>
              <a:rPr lang="en-US" sz="2400" dirty="0" smtClean="0"/>
              <a:t>the </a:t>
            </a:r>
            <a:r>
              <a:rPr lang="en-US" sz="2400" dirty="0" err="1" smtClean="0"/>
              <a:t>IoT</a:t>
            </a:r>
            <a:r>
              <a:rPr lang="en-US" sz="2400" dirty="0" smtClean="0"/>
              <a:t> is a world where physical objects are seamlessly integrated into the information network</a:t>
            </a:r>
          </a:p>
          <a:p>
            <a:pPr marL="0" indent="0" algn="just">
              <a:buNone/>
            </a:pPr>
            <a:endParaRPr lang="en-US" sz="2400" dirty="0" smtClean="0"/>
          </a:p>
          <a:p>
            <a:pPr algn="just">
              <a:buFont typeface="Wingdings" panose="05000000000000000000" pitchFamily="2" charset="2"/>
              <a:buChar char="q"/>
            </a:pPr>
            <a:r>
              <a:rPr lang="en-US" sz="2400" dirty="0"/>
              <a:t> </a:t>
            </a:r>
            <a:r>
              <a:rPr lang="en-US" sz="2400" dirty="0" err="1" smtClean="0"/>
              <a:t>IoT</a:t>
            </a:r>
            <a:r>
              <a:rPr lang="en-US" sz="2400" dirty="0" smtClean="0"/>
              <a:t> is a existing and evolving global ICT infrastructure that provide information services by interconnecting things</a:t>
            </a:r>
          </a:p>
          <a:p>
            <a:pPr algn="just">
              <a:buFont typeface="Wingdings" panose="05000000000000000000" pitchFamily="2" charset="2"/>
              <a:buChar char="q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2803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Examples of Definitions for </a:t>
            </a:r>
            <a:r>
              <a:rPr lang="en-US" b="1" dirty="0" smtClean="0">
                <a:solidFill>
                  <a:srgbClr val="FF0000"/>
                </a:solidFill>
              </a:rPr>
              <a:t>(Infrastructural aspects)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sz="2400" dirty="0" smtClean="0"/>
              <a:t> The </a:t>
            </a:r>
            <a:r>
              <a:rPr lang="en-US" sz="2400" dirty="0" err="1" smtClean="0"/>
              <a:t>IoT</a:t>
            </a:r>
            <a:r>
              <a:rPr lang="en-US" sz="2400" dirty="0" smtClean="0"/>
              <a:t> consist of networks of sensors attached to objects and communication devices</a:t>
            </a:r>
          </a:p>
          <a:p>
            <a:pPr marL="0" indent="0">
              <a:buNone/>
            </a:pPr>
            <a:endParaRPr lang="en-US" sz="2400" dirty="0" smtClean="0"/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 smtClean="0"/>
              <a:t>The global network infrastructure, linking physical and virtual objects through exploitation of data capture and communication capabilities.</a:t>
            </a:r>
          </a:p>
          <a:p>
            <a:pPr>
              <a:buFont typeface="Wingdings" panose="05000000000000000000" pitchFamily="2" charset="2"/>
              <a:buChar char="q"/>
            </a:pPr>
            <a:endParaRPr lang="en-US" sz="2400" dirty="0" smtClean="0"/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 smtClean="0"/>
              <a:t>A global information and communication infrastructure enabling automated chains of actions facilitating information assembly and knowledge production</a:t>
            </a:r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651179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072" y="365125"/>
            <a:ext cx="11046691" cy="6312766"/>
          </a:xfrm>
        </p:spPr>
      </p:pic>
    </p:spTree>
    <p:extLst>
      <p:ext uri="{BB962C8B-B14F-4D97-AF65-F5344CB8AC3E}">
        <p14:creationId xmlns:p14="http://schemas.microsoft.com/office/powerpoint/2010/main" val="1579016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Working definition of </a:t>
            </a:r>
            <a:r>
              <a:rPr lang="en-US" b="1" dirty="0" err="1">
                <a:solidFill>
                  <a:srgbClr val="FF0000"/>
                </a:solidFill>
              </a:rPr>
              <a:t>IoT</a:t>
            </a:r>
            <a:r>
              <a:rPr lang="en-US" b="1" dirty="0">
                <a:solidFill>
                  <a:srgbClr val="FF0000"/>
                </a:solidFill>
              </a:rPr>
              <a:t> ,Sensors and actuators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buFont typeface="Wingdings" panose="05000000000000000000" pitchFamily="2" charset="2"/>
              <a:buChar char="q"/>
            </a:pPr>
            <a:r>
              <a:rPr lang="en-US" sz="2400" dirty="0" smtClean="0"/>
              <a:t>A broadly-deployed aggregate computing/communication application and/or application-consumption system, that is deployed over a local (L-</a:t>
            </a:r>
            <a:r>
              <a:rPr lang="en-US" sz="2400" dirty="0" err="1" smtClean="0"/>
              <a:t>IoT</a:t>
            </a:r>
            <a:r>
              <a:rPr lang="en-US" sz="2400" dirty="0" smtClean="0"/>
              <a:t>),metropolitan (M-</a:t>
            </a:r>
            <a:r>
              <a:rPr lang="en-US" sz="2400" dirty="0" err="1" smtClean="0"/>
              <a:t>IoT</a:t>
            </a:r>
            <a:r>
              <a:rPr lang="en-US" sz="2400" dirty="0" smtClean="0"/>
              <a:t>), national (N-</a:t>
            </a:r>
            <a:r>
              <a:rPr lang="en-US" sz="2400" dirty="0" err="1" smtClean="0"/>
              <a:t>IoT</a:t>
            </a:r>
            <a:r>
              <a:rPr lang="en-US" sz="2400" dirty="0" smtClean="0"/>
              <a:t>)or global (G-</a:t>
            </a:r>
            <a:r>
              <a:rPr lang="en-US" sz="2400" dirty="0" err="1" smtClean="0"/>
              <a:t>IoT</a:t>
            </a:r>
            <a:r>
              <a:rPr lang="en-US" sz="2400" dirty="0" smtClean="0"/>
              <a:t>) consisting of dispersed instrumented objects with embedded one or two way communication and some computing capabilities</a:t>
            </a:r>
          </a:p>
          <a:p>
            <a:pPr marL="0" indent="0" algn="just">
              <a:buNone/>
            </a:pPr>
            <a:endParaRPr lang="en-US" sz="2400" dirty="0" smtClean="0"/>
          </a:p>
          <a:p>
            <a:pPr algn="just">
              <a:buFont typeface="Wingdings" panose="05000000000000000000" pitchFamily="2" charset="2"/>
              <a:buChar char="q"/>
            </a:pPr>
            <a:r>
              <a:rPr lang="en-US" sz="2400" dirty="0" smtClean="0"/>
              <a:t>Sensors are active devices that measures some variable of the natural or man-made environment</a:t>
            </a:r>
          </a:p>
          <a:p>
            <a:pPr marL="0" indent="0" algn="just">
              <a:buNone/>
            </a:pPr>
            <a:endParaRPr lang="en-US" sz="2400" dirty="0" smtClean="0"/>
          </a:p>
          <a:p>
            <a:pPr algn="just">
              <a:buFont typeface="Wingdings" panose="05000000000000000000" pitchFamily="2" charset="2"/>
              <a:buChar char="q"/>
            </a:pPr>
            <a:r>
              <a:rPr lang="en-US" sz="2400" dirty="0" smtClean="0"/>
              <a:t>Actuators is a mechanized devices of various sized that accomplishes a specified physical action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481917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Working definition of </a:t>
            </a:r>
            <a:r>
              <a:rPr lang="en-US" b="1" dirty="0" err="1">
                <a:solidFill>
                  <a:srgbClr val="FF0000"/>
                </a:solidFill>
              </a:rPr>
              <a:t>IoT</a:t>
            </a:r>
            <a:r>
              <a:rPr lang="en-US" b="1" dirty="0">
                <a:solidFill>
                  <a:srgbClr val="FF0000"/>
                </a:solidFill>
              </a:rPr>
              <a:t> ,Sensors and actuators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 smtClean="0"/>
              <a:t>The objects should have the following characteristics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/>
              <a:t> </a:t>
            </a:r>
            <a:r>
              <a:rPr lang="en-US" sz="2000" dirty="0" smtClean="0"/>
              <a:t>have the ability to sense and/or actuate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000" dirty="0" smtClean="0"/>
              <a:t>Are generally small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000" dirty="0" smtClean="0"/>
              <a:t>Have limiting computing capabilities (not always)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000" dirty="0" smtClean="0"/>
              <a:t>Are energy/power limited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000" dirty="0" smtClean="0"/>
              <a:t>Are connected to the physical world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000" dirty="0" smtClean="0"/>
              <a:t>Sometimes have intermitted connectivity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000" dirty="0" smtClean="0"/>
              <a:t>Are mobile (not always)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000" dirty="0" smtClean="0"/>
              <a:t>Of interest to people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000" dirty="0"/>
              <a:t> </a:t>
            </a:r>
            <a:r>
              <a:rPr lang="en-US" sz="2000" dirty="0" smtClean="0"/>
              <a:t>managed by devices not by people</a:t>
            </a:r>
          </a:p>
          <a:p>
            <a:pPr>
              <a:buFont typeface="Wingdings" panose="05000000000000000000" pitchFamily="2" charset="2"/>
              <a:buChar char="q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248702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800" b="1" dirty="0" err="1" smtClean="0">
                <a:solidFill>
                  <a:srgbClr val="FF0000"/>
                </a:solidFill>
              </a:rPr>
              <a:t>IoT</a:t>
            </a:r>
            <a:r>
              <a:rPr lang="en-US" sz="4800" b="1" dirty="0" smtClean="0">
                <a:solidFill>
                  <a:srgbClr val="FF0000"/>
                </a:solidFill>
              </a:rPr>
              <a:t> Frameworks</a:t>
            </a:r>
            <a:endParaRPr lang="en-US" sz="4800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sz="2400" dirty="0" smtClean="0"/>
              <a:t> A high level M2M system architecture (HLSA)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/>
              <a:t> </a:t>
            </a:r>
            <a:r>
              <a:rPr lang="en-US" sz="2400" dirty="0" smtClean="0"/>
              <a:t>The HLSA comprises the gateway domain, the network domain, and the applications domain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/>
              <a:t> </a:t>
            </a:r>
            <a:r>
              <a:rPr lang="en-US" sz="2400" dirty="0" smtClean="0"/>
              <a:t>The device and gateway domain is composed of the following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dirty="0"/>
              <a:t> </a:t>
            </a:r>
            <a:r>
              <a:rPr lang="en-US" dirty="0" smtClean="0"/>
              <a:t>M2M device: A device that runs M2M applications using M2M service capabilities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dirty="0"/>
              <a:t> </a:t>
            </a:r>
            <a:r>
              <a:rPr lang="en-US" dirty="0" smtClean="0"/>
              <a:t>case 1 “Direct connectivity”: M2M devices connect to the network domain via the access network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dirty="0"/>
              <a:t> </a:t>
            </a:r>
            <a:r>
              <a:rPr lang="en-US" dirty="0" smtClean="0"/>
              <a:t>M2M devices performs registration, authentication, authorization, management and provisioning of the network.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2441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err="1">
                <a:solidFill>
                  <a:srgbClr val="FF0000"/>
                </a:solidFill>
              </a:rPr>
              <a:t>IoT</a:t>
            </a:r>
            <a:r>
              <a:rPr lang="en-US" b="1" dirty="0">
                <a:solidFill>
                  <a:srgbClr val="FF0000"/>
                </a:solidFill>
              </a:rPr>
              <a:t> Frameworks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382" y="1825625"/>
            <a:ext cx="9827491" cy="4704484"/>
          </a:xfrm>
        </p:spPr>
      </p:pic>
    </p:spTree>
    <p:extLst>
      <p:ext uri="{BB962C8B-B14F-4D97-AF65-F5344CB8AC3E}">
        <p14:creationId xmlns:p14="http://schemas.microsoft.com/office/powerpoint/2010/main" val="342025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153493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err="1">
                <a:solidFill>
                  <a:srgbClr val="FF0000"/>
                </a:solidFill>
              </a:rPr>
              <a:t>IoT</a:t>
            </a:r>
            <a:r>
              <a:rPr lang="en-US" b="1" dirty="0">
                <a:solidFill>
                  <a:srgbClr val="FF0000"/>
                </a:solidFill>
              </a:rPr>
              <a:t> Frameworks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931" y="1825625"/>
            <a:ext cx="9690137" cy="4658302"/>
          </a:xfrm>
        </p:spPr>
      </p:pic>
    </p:spTree>
    <p:extLst>
      <p:ext uri="{BB962C8B-B14F-4D97-AF65-F5344CB8AC3E}">
        <p14:creationId xmlns:p14="http://schemas.microsoft.com/office/powerpoint/2010/main" val="1162937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err="1">
                <a:solidFill>
                  <a:srgbClr val="FF0000"/>
                </a:solidFill>
              </a:rPr>
              <a:t>IoT</a:t>
            </a:r>
            <a:r>
              <a:rPr lang="en-US" b="1" dirty="0">
                <a:solidFill>
                  <a:srgbClr val="FF0000"/>
                </a:solidFill>
              </a:rPr>
              <a:t> Frameworks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3455" y="1825625"/>
            <a:ext cx="8414327" cy="4815320"/>
          </a:xfrm>
        </p:spPr>
      </p:pic>
    </p:spTree>
    <p:extLst>
      <p:ext uri="{BB962C8B-B14F-4D97-AF65-F5344CB8AC3E}">
        <p14:creationId xmlns:p14="http://schemas.microsoft.com/office/powerpoint/2010/main" val="3246889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err="1">
                <a:solidFill>
                  <a:srgbClr val="FF0000"/>
                </a:solidFill>
              </a:rPr>
              <a:t>IoT</a:t>
            </a:r>
            <a:r>
              <a:rPr lang="en-US" b="1" dirty="0">
                <a:solidFill>
                  <a:srgbClr val="FF0000"/>
                </a:solidFill>
              </a:rPr>
              <a:t> Frameworks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sz="2400" b="1" u="sng" dirty="0" smtClean="0"/>
              <a:t>M2M area network</a:t>
            </a:r>
            <a:r>
              <a:rPr lang="en-US" sz="2400" dirty="0" smtClean="0"/>
              <a:t>: provides connectivity between M2M devices and M2M gateways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 smtClean="0"/>
              <a:t>Examples include: personal area network technologies such as </a:t>
            </a:r>
            <a:r>
              <a:rPr lang="en-US" sz="2400" dirty="0" err="1" smtClean="0"/>
              <a:t>Zigbee</a:t>
            </a:r>
            <a:r>
              <a:rPr lang="en-US" sz="2400" dirty="0" smtClean="0"/>
              <a:t>, Bluetooth, M-Bus, Wireless M-Bus</a:t>
            </a:r>
          </a:p>
          <a:p>
            <a:pPr marL="0" indent="0">
              <a:buNone/>
            </a:pPr>
            <a:endParaRPr lang="en-US" sz="2400" dirty="0" smtClean="0"/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/>
              <a:t> </a:t>
            </a:r>
            <a:r>
              <a:rPr lang="en-US" sz="2400" b="1" u="sng" dirty="0" smtClean="0"/>
              <a:t>M2M gateway:</a:t>
            </a:r>
            <a:r>
              <a:rPr lang="en-US" sz="2400" dirty="0" smtClean="0"/>
              <a:t> A gateway that runs M2M applications using M2M services capabilities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 smtClean="0"/>
              <a:t>The M2M gateway acts as a proxy between M2M devices and the network domain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 smtClean="0"/>
              <a:t>This gateway may run an application that collects and treats various information</a:t>
            </a:r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830675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err="1">
                <a:solidFill>
                  <a:srgbClr val="FF0000"/>
                </a:solidFill>
              </a:rPr>
              <a:t>IoT</a:t>
            </a:r>
            <a:r>
              <a:rPr lang="en-US" b="1" dirty="0">
                <a:solidFill>
                  <a:srgbClr val="FF0000"/>
                </a:solidFill>
              </a:rPr>
              <a:t> Frameworks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 smtClean="0"/>
              <a:t> The network domain is composed of the following elements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Access network: A network that allows the M2M devices and gateway domain to communicate with the core network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dirty="0" smtClean="0"/>
              <a:t>Access network include GSM/EDGE radio access network (GERAN), W-LAN</a:t>
            </a:r>
          </a:p>
          <a:p>
            <a:pPr marL="0" indent="0">
              <a:buNone/>
            </a:pPr>
            <a:r>
              <a:rPr lang="en-US" dirty="0" smtClean="0"/>
              <a:t>Core network: A network that provides the following capabilities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dirty="0"/>
              <a:t> </a:t>
            </a:r>
            <a:r>
              <a:rPr lang="en-US" dirty="0" smtClean="0"/>
              <a:t>IP connectivity 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dirty="0"/>
              <a:t> </a:t>
            </a:r>
            <a:r>
              <a:rPr lang="en-US" dirty="0" smtClean="0"/>
              <a:t>service and network control functions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dirty="0"/>
              <a:t> </a:t>
            </a:r>
            <a:r>
              <a:rPr lang="en-US" dirty="0" smtClean="0"/>
              <a:t>interconnection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dirty="0" smtClean="0"/>
              <a:t>Roaming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5470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err="1">
                <a:solidFill>
                  <a:srgbClr val="FF0000"/>
                </a:solidFill>
              </a:rPr>
              <a:t>IoT</a:t>
            </a:r>
            <a:r>
              <a:rPr lang="en-US" b="1" dirty="0">
                <a:solidFill>
                  <a:srgbClr val="FF0000"/>
                </a:solidFill>
              </a:rPr>
              <a:t> Frameworks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M2M service capabilities:</a:t>
            </a:r>
          </a:p>
          <a:p>
            <a:pPr marL="0" indent="0">
              <a:buNone/>
            </a:pPr>
            <a:endParaRPr lang="en-US" b="1" dirty="0" smtClean="0"/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 smtClean="0"/>
              <a:t> provide M2M functions that are to be shared by different applications</a:t>
            </a:r>
          </a:p>
          <a:p>
            <a:pPr lvl="1">
              <a:buFont typeface="Wingdings" panose="05000000000000000000" pitchFamily="2" charset="2"/>
              <a:buChar char="q"/>
            </a:pPr>
            <a:endParaRPr lang="en-US" dirty="0" smtClean="0"/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/>
              <a:t> </a:t>
            </a:r>
            <a:r>
              <a:rPr lang="en-US" dirty="0" smtClean="0"/>
              <a:t>Expose functions through a set of open interfaces</a:t>
            </a:r>
          </a:p>
          <a:p>
            <a:pPr lvl="1">
              <a:buFont typeface="Wingdings" panose="05000000000000000000" pitchFamily="2" charset="2"/>
              <a:buChar char="q"/>
            </a:pPr>
            <a:endParaRPr lang="en-US" dirty="0" smtClean="0"/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 smtClean="0"/>
              <a:t>Simplify and optimize application developed and deployment through hiding of network specifications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4283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>
                <a:solidFill>
                  <a:srgbClr val="FF0000"/>
                </a:solidFill>
              </a:rPr>
              <a:t>Basic Nodal Capabilities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/>
              <a:t>Typical requirements include the following capabilities</a:t>
            </a:r>
          </a:p>
          <a:p>
            <a:pPr marL="0" indent="0">
              <a:buNone/>
            </a:pPr>
            <a:endParaRPr lang="en-US" sz="2400" dirty="0" smtClean="0"/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/>
              <a:t> </a:t>
            </a:r>
            <a:r>
              <a:rPr lang="en-US" sz="2400" u="sng" dirty="0" smtClean="0"/>
              <a:t>Retransmission</a:t>
            </a:r>
            <a:r>
              <a:rPr lang="en-US" sz="2400" dirty="0" smtClean="0"/>
              <a:t>: Network recovers from packet loss and recovery is immediate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/>
              <a:t> </a:t>
            </a:r>
            <a:r>
              <a:rPr lang="en-US" sz="2400" u="sng" dirty="0" smtClean="0"/>
              <a:t>Scale</a:t>
            </a:r>
            <a:r>
              <a:rPr lang="en-US" sz="2400" dirty="0" smtClean="0"/>
              <a:t>: thousands of nodes and multiple link speeds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400" u="sng" dirty="0" smtClean="0"/>
              <a:t>Multicast</a:t>
            </a:r>
            <a:r>
              <a:rPr lang="en-US" sz="2400" dirty="0" smtClean="0"/>
              <a:t>: Throughout network and reliable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/>
              <a:t> </a:t>
            </a:r>
            <a:r>
              <a:rPr lang="en-US" sz="2400" dirty="0" smtClean="0"/>
              <a:t>Duplicate suppression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400" u="sng" dirty="0" smtClean="0"/>
              <a:t>Emergency messages</a:t>
            </a:r>
            <a:r>
              <a:rPr lang="en-US" sz="2400" dirty="0" smtClean="0"/>
              <a:t>: routed/queued around other traffic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400" u="sng" dirty="0" smtClean="0"/>
              <a:t>Polling of nodes</a:t>
            </a:r>
            <a:r>
              <a:rPr lang="en-US" sz="2400" dirty="0" smtClean="0"/>
              <a:t>: sequential and independent of response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400" u="sng" dirty="0" smtClean="0"/>
              <a:t>Security</a:t>
            </a:r>
            <a:r>
              <a:rPr lang="en-US" sz="2400" dirty="0" smtClean="0"/>
              <a:t>: strong encryption and mutual authentication</a:t>
            </a:r>
          </a:p>
        </p:txBody>
      </p:sp>
    </p:spTree>
    <p:extLst>
      <p:ext uri="{BB962C8B-B14F-4D97-AF65-F5344CB8AC3E}">
        <p14:creationId xmlns:p14="http://schemas.microsoft.com/office/powerpoint/2010/main" val="3053666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Basic Nodal Capabilities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 smtClean="0"/>
              <a:t> discover nodes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 smtClean="0"/>
              <a:t>Discover node capabilities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 smtClean="0"/>
              <a:t>Paradigm support peer-to-peer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9873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>
                <a:solidFill>
                  <a:srgbClr val="FF0000"/>
                </a:solidFill>
              </a:rPr>
              <a:t>INTERNET OF THINGS APPLICATION EXAMPLES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 smtClean="0"/>
              <a:t> </a:t>
            </a:r>
            <a:r>
              <a:rPr lang="en-US" sz="2400" dirty="0" smtClean="0"/>
              <a:t>Public services and smart cities:</a:t>
            </a:r>
          </a:p>
          <a:p>
            <a:pPr marL="0" indent="0">
              <a:buNone/>
            </a:pPr>
            <a:endParaRPr lang="en-US" dirty="0" smtClean="0"/>
          </a:p>
          <a:p>
            <a:pPr lvl="1" algn="just"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en-US" dirty="0"/>
              <a:t> </a:t>
            </a:r>
            <a:r>
              <a:rPr lang="en-US" dirty="0" smtClean="0"/>
              <a:t>Telemetry: smart metering, parking metering and vending machines</a:t>
            </a:r>
          </a:p>
          <a:p>
            <a:pPr lvl="1" algn="just"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en-US" dirty="0"/>
              <a:t> </a:t>
            </a:r>
            <a:r>
              <a:rPr lang="en-US" dirty="0" smtClean="0"/>
              <a:t>intelligent transportation systems (ITSs) and traffic management</a:t>
            </a:r>
          </a:p>
          <a:p>
            <a:pPr lvl="1" algn="just"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en-US" dirty="0"/>
              <a:t> </a:t>
            </a:r>
            <a:r>
              <a:rPr lang="en-US" dirty="0" smtClean="0"/>
              <a:t>connecting consumer and citizens to public infrastructure</a:t>
            </a:r>
          </a:p>
          <a:p>
            <a:pPr lvl="1" algn="just"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en-US" dirty="0"/>
              <a:t> </a:t>
            </a:r>
            <a:r>
              <a:rPr lang="en-US" dirty="0" smtClean="0"/>
              <a:t>In-building automation, municipal and regional infrastructure</a:t>
            </a:r>
          </a:p>
          <a:p>
            <a:pPr lvl="1" algn="just"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en-US" dirty="0"/>
              <a:t> </a:t>
            </a:r>
            <a:r>
              <a:rPr lang="en-US" dirty="0" smtClean="0"/>
              <a:t>Metropolitan operations (traffic, automatic tolls, fire)</a:t>
            </a:r>
          </a:p>
          <a:p>
            <a:pPr lvl="1" algn="just"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en-US" dirty="0"/>
              <a:t> </a:t>
            </a:r>
            <a:r>
              <a:rPr lang="en-US" dirty="0" smtClean="0"/>
              <a:t>Electrical demand response (DR) at a global level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9945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INTERNET OF THINGS APPLICATION EXAMPLES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sz="2400" dirty="0" smtClean="0"/>
              <a:t> Automotive, fleet management, asset tracking: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dirty="0"/>
              <a:t> </a:t>
            </a:r>
            <a:r>
              <a:rPr lang="en-US" dirty="0" smtClean="0"/>
              <a:t>e-vehicle: navigation, road safety, traffic control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dirty="0"/>
              <a:t> </a:t>
            </a:r>
            <a:r>
              <a:rPr lang="en-US" dirty="0" smtClean="0"/>
              <a:t>driver safety and emergency services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dirty="0"/>
              <a:t> </a:t>
            </a:r>
            <a:r>
              <a:rPr lang="en-US" dirty="0" smtClean="0"/>
              <a:t>tracking: asset tracking, cargo tracking and order tracking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dirty="0"/>
              <a:t> </a:t>
            </a:r>
            <a:r>
              <a:rPr lang="en-US" dirty="0" smtClean="0"/>
              <a:t>next-generation GPS</a:t>
            </a:r>
          </a:p>
          <a:p>
            <a:pPr marL="457200" lvl="1" indent="0">
              <a:buNone/>
            </a:pPr>
            <a:endParaRPr lang="en-US" dirty="0" smtClean="0"/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/>
              <a:t> </a:t>
            </a:r>
            <a:r>
              <a:rPr lang="en-US" sz="2400" dirty="0" smtClean="0"/>
              <a:t>Commercial markets: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dirty="0"/>
              <a:t> </a:t>
            </a:r>
            <a:r>
              <a:rPr lang="en-US" dirty="0" smtClean="0"/>
              <a:t>maintenance automation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dirty="0"/>
              <a:t> </a:t>
            </a:r>
            <a:r>
              <a:rPr lang="en-US" dirty="0" smtClean="0"/>
              <a:t>home automation 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dirty="0"/>
              <a:t> </a:t>
            </a:r>
            <a:r>
              <a:rPr lang="en-US" dirty="0" smtClean="0"/>
              <a:t>wireless automated meter reading (AMR)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dirty="0"/>
              <a:t> </a:t>
            </a:r>
            <a:r>
              <a:rPr lang="en-US" dirty="0" smtClean="0"/>
              <a:t>military sensors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1355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INTERNET OF THINGS APPLICATION EXAMPLES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sz="2400" dirty="0" smtClean="0"/>
              <a:t> Embedded networking systems in smart home and smart office:</a:t>
            </a:r>
          </a:p>
          <a:p>
            <a:pPr marL="0" indent="0">
              <a:buNone/>
            </a:pPr>
            <a:endParaRPr lang="en-US" sz="2400" dirty="0" smtClean="0"/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dirty="0"/>
              <a:t> </a:t>
            </a:r>
            <a:r>
              <a:rPr lang="en-US" dirty="0" smtClean="0"/>
              <a:t>smart appliances: AC-power control, lighting control and heating control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dirty="0"/>
              <a:t> </a:t>
            </a:r>
            <a:r>
              <a:rPr lang="en-US" dirty="0" smtClean="0"/>
              <a:t>Automated home: remote media control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dirty="0"/>
              <a:t> </a:t>
            </a:r>
            <a:r>
              <a:rPr lang="en-US" dirty="0" smtClean="0"/>
              <a:t>Telehealth: e-health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dirty="0"/>
              <a:t> </a:t>
            </a:r>
            <a:r>
              <a:rPr lang="en-US" dirty="0" smtClean="0"/>
              <a:t>security and emergency services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8806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442513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INTERNET OF THINGS APPLICATION EXAMPLES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927" y="1825625"/>
            <a:ext cx="9365673" cy="4713720"/>
          </a:xfrm>
        </p:spPr>
      </p:pic>
    </p:spTree>
    <p:extLst>
      <p:ext uri="{BB962C8B-B14F-4D97-AF65-F5344CB8AC3E}">
        <p14:creationId xmlns:p14="http://schemas.microsoft.com/office/powerpoint/2010/main" val="3680533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>
                <a:solidFill>
                  <a:srgbClr val="FF0000"/>
                </a:solidFill>
              </a:rPr>
              <a:t>SMART METERING/ADVANCED METERING INFRASTRUCTURE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 smtClean="0"/>
              <a:t> </a:t>
            </a:r>
            <a:r>
              <a:rPr lang="en-US" sz="2400" dirty="0" smtClean="0"/>
              <a:t>The European Technology Platform for Electricity Networks for the future defines an “ an electricity network that can intelligently integrate the actions of all users connected to it”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/>
              <a:t> </a:t>
            </a:r>
            <a:r>
              <a:rPr lang="en-US" sz="2400" dirty="0" smtClean="0"/>
              <a:t>A key element is smart metering network that enables automated metering capabilities on customer side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/>
              <a:t> </a:t>
            </a:r>
            <a:r>
              <a:rPr lang="en-US" sz="2400" dirty="0" smtClean="0"/>
              <a:t>Smart metering network includes fault detection, isolation and resolution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/>
              <a:t> </a:t>
            </a:r>
            <a:r>
              <a:rPr lang="en-US" sz="2400" dirty="0" smtClean="0"/>
              <a:t>smart metering network enables :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dirty="0"/>
              <a:t> </a:t>
            </a:r>
            <a:r>
              <a:rPr lang="en-US" dirty="0" smtClean="0"/>
              <a:t>remotely connect/disconnect  power to individual customers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dirty="0"/>
              <a:t> </a:t>
            </a:r>
            <a:r>
              <a:rPr lang="en-US" dirty="0" smtClean="0"/>
              <a:t>remotely/automatically update the grid configuration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dirty="0"/>
              <a:t> </a:t>
            </a:r>
            <a:r>
              <a:rPr lang="en-US" dirty="0" smtClean="0"/>
              <a:t>collect power consumption data in variable time interval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352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SMART METERING/ADVANCED METERING INFRASTRUCTURE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2400" dirty="0" smtClean="0"/>
              <a:t> Modulate customers loads automatically during critical demand periods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/>
              <a:t> </a:t>
            </a:r>
            <a:r>
              <a:rPr lang="en-US" sz="2400" dirty="0" smtClean="0"/>
              <a:t>This device should be automatically able to detect theft and is able to notify if a meter is tampered 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/>
              <a:t> </a:t>
            </a:r>
            <a:r>
              <a:rPr lang="en-US" sz="2400" dirty="0" smtClean="0"/>
              <a:t>The general goal is to monitor and control the consumption of utilities-supplied  consumable assets, such as electricity, gas an water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/>
              <a:t> </a:t>
            </a:r>
            <a:r>
              <a:rPr lang="en-US" sz="2400" dirty="0" smtClean="0"/>
              <a:t>The ultimate objective is to improve energy distribution performance and efficiency 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/>
              <a:t> </a:t>
            </a:r>
            <a:r>
              <a:rPr lang="en-US" sz="2400" dirty="0" smtClean="0"/>
              <a:t>A variation of this application for metering of gas, electricity and water is a pre-payment arrangement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18081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SMART METERING/ADVANCED METERING INFRASTRUCTURE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908" y="1825625"/>
            <a:ext cx="8765309" cy="4351338"/>
          </a:xfrm>
        </p:spPr>
      </p:pic>
    </p:spTree>
    <p:extLst>
      <p:ext uri="{BB962C8B-B14F-4D97-AF65-F5344CB8AC3E}">
        <p14:creationId xmlns:p14="http://schemas.microsoft.com/office/powerpoint/2010/main" val="2333916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SMART METERING/ADVANCED METERING INFRASTRUCTURE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945" y="1825625"/>
            <a:ext cx="10455563" cy="4695248"/>
          </a:xfrm>
        </p:spPr>
      </p:pic>
    </p:spTree>
    <p:extLst>
      <p:ext uri="{BB962C8B-B14F-4D97-AF65-F5344CB8AC3E}">
        <p14:creationId xmlns:p14="http://schemas.microsoft.com/office/powerpoint/2010/main" val="1826678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>
                <a:solidFill>
                  <a:srgbClr val="FF0000"/>
                </a:solidFill>
              </a:rPr>
              <a:t>E-Health/Body Area Networks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sz="2400" dirty="0" smtClean="0"/>
              <a:t> These applications make use of one or more biosensors placed on/ in the human body</a:t>
            </a:r>
          </a:p>
          <a:p>
            <a:pPr marL="0" indent="0">
              <a:buNone/>
            </a:pPr>
            <a:endParaRPr lang="en-US" sz="2400" dirty="0" smtClean="0"/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/>
              <a:t> </a:t>
            </a:r>
            <a:r>
              <a:rPr lang="en-US" sz="2400" dirty="0" smtClean="0"/>
              <a:t>These sensors free patients from the set of wires, allowing the patient to enjoy a high degree of mobility</a:t>
            </a:r>
          </a:p>
          <a:p>
            <a:pPr marL="0" indent="0">
              <a:buNone/>
            </a:pPr>
            <a:endParaRPr lang="en-US" sz="2400" dirty="0" smtClean="0"/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 smtClean="0"/>
              <a:t>Sensors may consist of several wearable body sensor units, each containing a biosensor, a radio, an antenna and some on-board control and computation</a:t>
            </a:r>
          </a:p>
          <a:p>
            <a:pPr marL="0" indent="0">
              <a:buNone/>
            </a:pPr>
            <a:endParaRPr lang="en-US" sz="2400" dirty="0" smtClean="0"/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/>
              <a:t> </a:t>
            </a:r>
            <a:r>
              <a:rPr lang="en-US" sz="2400" dirty="0" smtClean="0"/>
              <a:t>These on-body sensor systems- the sensors and connectivity are called wireless body area networks (WBANs) / medical body area networks (MBANs)</a:t>
            </a:r>
          </a:p>
        </p:txBody>
      </p:sp>
    </p:spTree>
    <p:extLst>
      <p:ext uri="{BB962C8B-B14F-4D97-AF65-F5344CB8AC3E}">
        <p14:creationId xmlns:p14="http://schemas.microsoft.com/office/powerpoint/2010/main" val="3009200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92834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E-Health/Body Area Networks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sz="2400" dirty="0" smtClean="0"/>
              <a:t> MBAN technology consist of small, low powered sensors on the body that capture clinical information (temperature and respiratory function)</a:t>
            </a:r>
          </a:p>
          <a:p>
            <a:pPr marL="0" indent="0">
              <a:buNone/>
            </a:pPr>
            <a:endParaRPr lang="en-US" sz="2400" dirty="0" smtClean="0"/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/>
              <a:t> </a:t>
            </a:r>
            <a:r>
              <a:rPr lang="en-US" sz="2400" dirty="0" smtClean="0"/>
              <a:t>Examples of healthcare sensors are: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dirty="0"/>
              <a:t> </a:t>
            </a:r>
            <a:r>
              <a:rPr lang="en-US" dirty="0" smtClean="0"/>
              <a:t>Glucose meter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dirty="0"/>
              <a:t> </a:t>
            </a:r>
            <a:r>
              <a:rPr lang="en-US" dirty="0" smtClean="0"/>
              <a:t>Pulse oximeter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dirty="0"/>
              <a:t> </a:t>
            </a:r>
            <a:r>
              <a:rPr lang="en-US" dirty="0" smtClean="0"/>
              <a:t>Electrocardiography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dirty="0"/>
              <a:t> </a:t>
            </a:r>
            <a:r>
              <a:rPr lang="en-US" dirty="0" smtClean="0"/>
              <a:t>social alarm devices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1888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>
                <a:solidFill>
                  <a:srgbClr val="FF0000"/>
                </a:solidFill>
              </a:rPr>
              <a:t>E-Health/Body </a:t>
            </a:r>
            <a:r>
              <a:rPr lang="en-US" b="1" dirty="0">
                <a:solidFill>
                  <a:srgbClr val="FF0000"/>
                </a:solidFill>
              </a:rPr>
              <a:t>Area Networks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/>
              <a:t>Benefits of MBAN Technology</a:t>
            </a:r>
          </a:p>
          <a:p>
            <a:pPr marL="0" indent="0">
              <a:buNone/>
            </a:pPr>
            <a:endParaRPr lang="en-US" sz="2400" dirty="0" smtClean="0"/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/>
              <a:t> </a:t>
            </a:r>
            <a:r>
              <a:rPr lang="en-US" sz="2400" dirty="0" smtClean="0"/>
              <a:t>Transforming patient care, saving lives: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dirty="0"/>
              <a:t> </a:t>
            </a:r>
            <a:r>
              <a:rPr lang="en-US" dirty="0" smtClean="0"/>
              <a:t>Almost 50% of all patients in US hospitals are not monitored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dirty="0"/>
              <a:t> </a:t>
            </a:r>
            <a:r>
              <a:rPr lang="en-US" dirty="0" smtClean="0"/>
              <a:t>MBANs provide a cost-effective way to monitor patients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dirty="0"/>
              <a:t> </a:t>
            </a:r>
            <a:r>
              <a:rPr lang="en-US" dirty="0" smtClean="0"/>
              <a:t>portions of MBAN spectrum can also be used outside the hospital and in patient’s home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/>
              <a:t> </a:t>
            </a:r>
            <a:r>
              <a:rPr lang="en-US" sz="2400" dirty="0" smtClean="0"/>
              <a:t>Spurring Innovation in Mobile Health: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dirty="0"/>
              <a:t> </a:t>
            </a:r>
            <a:r>
              <a:rPr lang="en-US" dirty="0" smtClean="0"/>
              <a:t> m-health industry consist of mobile app, cloud-based data management, wireless medical devices and other solutions 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2523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E-Health/Body Area Networks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sz="2400" dirty="0" smtClean="0"/>
              <a:t> In mid-2012, the  US Federal Communications Commission (FCC) announced it was planning to allocate spectrum bandwidth</a:t>
            </a:r>
          </a:p>
          <a:p>
            <a:pPr marL="0" indent="0">
              <a:buNone/>
            </a:pPr>
            <a:endParaRPr lang="en-US" sz="2400" dirty="0" smtClean="0"/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/>
              <a:t> </a:t>
            </a:r>
            <a:r>
              <a:rPr lang="en-US" sz="2400" dirty="0" smtClean="0"/>
              <a:t>This spectrum is used by sensors to monitor wirelessly a variety of patient’s vital signs using MBANs</a:t>
            </a:r>
          </a:p>
          <a:p>
            <a:pPr marL="0" indent="0">
              <a:buNone/>
            </a:pPr>
            <a:endParaRPr lang="en-US" sz="2400" dirty="0" smtClean="0"/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/>
              <a:t> </a:t>
            </a:r>
            <a:r>
              <a:rPr lang="en-US" sz="2400" dirty="0" smtClean="0"/>
              <a:t>The FCC’s MBAN proposes the new spectrum band (2360-2400MHz)</a:t>
            </a:r>
          </a:p>
          <a:p>
            <a:pPr marL="0" indent="0">
              <a:buNone/>
            </a:pPr>
            <a:endParaRPr lang="en-US" sz="2400" dirty="0" smtClean="0"/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/>
              <a:t> </a:t>
            </a:r>
            <a:r>
              <a:rPr lang="en-US" sz="2400" dirty="0" smtClean="0"/>
              <a:t>The proposed new spectrum allocation can: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dirty="0"/>
              <a:t> </a:t>
            </a:r>
            <a:r>
              <a:rPr lang="en-US" dirty="0" smtClean="0"/>
              <a:t>provide more reliable services and increased capacity for use in MBANs 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dirty="0"/>
              <a:t> </a:t>
            </a:r>
            <a:r>
              <a:rPr lang="en-US" dirty="0" smtClean="0"/>
              <a:t>greatly improve the quality of patient care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6688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E-Health/Body Area Networks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smtClean="0"/>
              <a:t>Personal Wellness monitoring includes the following: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dirty="0"/>
              <a:t> </a:t>
            </a:r>
            <a:r>
              <a:rPr lang="en-US" dirty="0" smtClean="0"/>
              <a:t>Senior activity monitoring scenario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dirty="0"/>
              <a:t> </a:t>
            </a:r>
            <a:r>
              <a:rPr lang="en-US" dirty="0" smtClean="0"/>
              <a:t>Safety monitoring scenario</a:t>
            </a:r>
          </a:p>
          <a:p>
            <a:pPr lvl="1">
              <a:buFont typeface="Wingdings" panose="05000000000000000000" pitchFamily="2" charset="2"/>
              <a:buChar char="v"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Personal fitness monitoring includes the following: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dirty="0"/>
              <a:t> </a:t>
            </a:r>
            <a:r>
              <a:rPr lang="en-US" dirty="0" smtClean="0"/>
              <a:t>monitoring and tracking fitness level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dirty="0"/>
              <a:t> </a:t>
            </a:r>
            <a:r>
              <a:rPr lang="en-US" dirty="0" smtClean="0"/>
              <a:t>The personalized fitness schedule</a:t>
            </a:r>
          </a:p>
          <a:p>
            <a:pPr lvl="1">
              <a:buFont typeface="Wingdings" panose="05000000000000000000" pitchFamily="2" charset="2"/>
              <a:buChar char="v"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Other demonstrations of MBAN technology include: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dirty="0"/>
              <a:t> </a:t>
            </a:r>
            <a:r>
              <a:rPr lang="en-US" dirty="0" smtClean="0"/>
              <a:t>Fetal telemetry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dirty="0" err="1" smtClean="0"/>
              <a:t>LifeLine</a:t>
            </a:r>
            <a:r>
              <a:rPr lang="en-US" dirty="0" smtClean="0"/>
              <a:t> home care pendants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dirty="0" smtClean="0"/>
              <a:t>Predictive and early warning systems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9787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7999"/>
          </a:xfrm>
        </p:spPr>
      </p:pic>
    </p:spTree>
    <p:extLst>
      <p:ext uri="{BB962C8B-B14F-4D97-AF65-F5344CB8AC3E}">
        <p14:creationId xmlns:p14="http://schemas.microsoft.com/office/powerpoint/2010/main" val="1179978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>
                <a:solidFill>
                  <a:srgbClr val="FF0000"/>
                </a:solidFill>
              </a:rPr>
              <a:t>City Automation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sz="2400" dirty="0" smtClean="0"/>
              <a:t> Traffic flow management system in combination with dynamic traffic light control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/>
              <a:t> </a:t>
            </a:r>
            <a:r>
              <a:rPr lang="en-US" sz="2400" dirty="0" smtClean="0"/>
              <a:t>street light control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 smtClean="0"/>
              <a:t>Passenger information system for public transportation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/>
              <a:t> </a:t>
            </a:r>
            <a:r>
              <a:rPr lang="en-US" sz="2400" dirty="0" smtClean="0"/>
              <a:t>passive surveillance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 smtClean="0"/>
              <a:t> Generic city sensors include environmental and activity sensors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sz="2000" dirty="0"/>
              <a:t> </a:t>
            </a:r>
            <a:r>
              <a:rPr lang="en-US" sz="2000" dirty="0" smtClean="0"/>
              <a:t>thermal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sz="2000" dirty="0" smtClean="0"/>
              <a:t>Hygrometric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sz="2000" dirty="0"/>
              <a:t> </a:t>
            </a:r>
            <a:r>
              <a:rPr lang="en-US" sz="2000" dirty="0" smtClean="0"/>
              <a:t>anemometric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sz="2000" dirty="0"/>
              <a:t> </a:t>
            </a:r>
            <a:r>
              <a:rPr lang="en-US" sz="2000" dirty="0" smtClean="0"/>
              <a:t>sound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sz="2000" dirty="0"/>
              <a:t> </a:t>
            </a:r>
            <a:r>
              <a:rPr lang="en-US" sz="2000" dirty="0" smtClean="0"/>
              <a:t>gas</a:t>
            </a:r>
          </a:p>
          <a:p>
            <a:pPr marL="457200" lvl="1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35609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City Automation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/>
              <a:t>Activity </a:t>
            </a:r>
            <a:r>
              <a:rPr lang="en-US" sz="2400" smtClean="0"/>
              <a:t>sensors:</a:t>
            </a:r>
          </a:p>
          <a:p>
            <a:pPr marL="0" indent="0">
              <a:buNone/>
            </a:pPr>
            <a:endParaRPr lang="en-US" sz="2400" dirty="0" smtClean="0"/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 smtClean="0"/>
              <a:t>Pavement/roadway pressure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/>
              <a:t> </a:t>
            </a:r>
            <a:r>
              <a:rPr lang="en-US" sz="2400" dirty="0" smtClean="0"/>
              <a:t>vehicle and pedestrian detection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/>
              <a:t> </a:t>
            </a:r>
            <a:r>
              <a:rPr lang="en-US" sz="2400" dirty="0" smtClean="0"/>
              <a:t>parking space occupancy</a:t>
            </a:r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31384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>
                <a:solidFill>
                  <a:srgbClr val="FF0000"/>
                </a:solidFill>
              </a:rPr>
              <a:t>Automotive Applications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 smtClean="0"/>
              <a:t> stolen vehicle tracker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</a:t>
            </a:r>
            <a:r>
              <a:rPr lang="en-US" dirty="0" smtClean="0"/>
              <a:t>maintenance minder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</a:t>
            </a:r>
            <a:r>
              <a:rPr lang="en-US" dirty="0" smtClean="0"/>
              <a:t>Fault triggered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324395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Automotive Applications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1164" y="1825625"/>
            <a:ext cx="8654472" cy="4556702"/>
          </a:xfrm>
        </p:spPr>
      </p:pic>
    </p:spTree>
    <p:extLst>
      <p:ext uri="{BB962C8B-B14F-4D97-AF65-F5344CB8AC3E}">
        <p14:creationId xmlns:p14="http://schemas.microsoft.com/office/powerpoint/2010/main" val="358682156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>
                <a:solidFill>
                  <a:srgbClr val="FF0000"/>
                </a:solidFill>
              </a:rPr>
              <a:t>Home Automation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sz="2400" dirty="0" smtClean="0"/>
              <a:t> Home automation has received a lot of attention of late in the </a:t>
            </a:r>
            <a:r>
              <a:rPr lang="en-US" sz="2400" dirty="0" err="1" smtClean="0"/>
              <a:t>IoT</a:t>
            </a:r>
            <a:r>
              <a:rPr lang="en-US" sz="2400" dirty="0" smtClean="0"/>
              <a:t>/M2M context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/>
              <a:t> </a:t>
            </a:r>
            <a:r>
              <a:rPr lang="en-US" sz="2400" dirty="0" smtClean="0"/>
              <a:t>Basic applications of the automated home includes remote media control, heating control, lighting control and other appliance control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/>
              <a:t> </a:t>
            </a:r>
            <a:r>
              <a:rPr lang="en-US" sz="2400" dirty="0" smtClean="0"/>
              <a:t>Home control applications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sz="2000" dirty="0"/>
              <a:t> </a:t>
            </a:r>
            <a:r>
              <a:rPr lang="en-US" sz="2000" dirty="0" smtClean="0"/>
              <a:t>Thermostat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sz="2000" dirty="0"/>
              <a:t> </a:t>
            </a:r>
            <a:r>
              <a:rPr lang="en-US" sz="2000" dirty="0" smtClean="0"/>
              <a:t>white goods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sz="2000" dirty="0"/>
              <a:t> </a:t>
            </a:r>
            <a:r>
              <a:rPr lang="en-US" sz="2000" dirty="0" smtClean="0"/>
              <a:t>Door Access phone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sz="2000" dirty="0"/>
              <a:t> </a:t>
            </a:r>
            <a:r>
              <a:rPr lang="en-US" sz="2000" dirty="0" smtClean="0"/>
              <a:t>window locks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sz="2000" dirty="0"/>
              <a:t> </a:t>
            </a:r>
            <a:r>
              <a:rPr lang="en-US" sz="2000" dirty="0" smtClean="0"/>
              <a:t>motion detectors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sz="2000" dirty="0"/>
              <a:t> </a:t>
            </a:r>
            <a:r>
              <a:rPr lang="en-US" sz="2000" dirty="0" smtClean="0"/>
              <a:t>smoke/fire alert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sz="2000" dirty="0"/>
              <a:t> </a:t>
            </a:r>
            <a:r>
              <a:rPr lang="en-US" sz="2000" dirty="0" smtClean="0"/>
              <a:t>Medical pendant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81495401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>
                <a:solidFill>
                  <a:srgbClr val="FF0000"/>
                </a:solidFill>
              </a:rPr>
              <a:t>Smart Cards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sz="2400" dirty="0" smtClean="0"/>
              <a:t> Smart cards and M2M-based systems enabled  wired &amp; wireless communication for a large set of commercial and industrial applications</a:t>
            </a:r>
          </a:p>
          <a:p>
            <a:pPr marL="0" indent="0">
              <a:buNone/>
            </a:pPr>
            <a:endParaRPr lang="en-US" sz="2400" dirty="0" smtClean="0"/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/>
              <a:t> </a:t>
            </a:r>
            <a:r>
              <a:rPr lang="en-US" sz="2400" dirty="0" smtClean="0"/>
              <a:t>The purpose of an SC is to safeguard user identities, secret keys and to perform requisite cryptographic computations</a:t>
            </a:r>
          </a:p>
          <a:p>
            <a:pPr marL="0" indent="0">
              <a:buNone/>
            </a:pPr>
            <a:endParaRPr lang="en-US" sz="2400" dirty="0" smtClean="0"/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/>
              <a:t> </a:t>
            </a:r>
            <a:r>
              <a:rPr lang="en-US" sz="2400" dirty="0" smtClean="0"/>
              <a:t>Examples include: generic card acceptance devices (CADs), a setup box, laptop/ PC/tablet</a:t>
            </a:r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85291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Smart Cards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 smtClean="0"/>
              <a:t> A more inclusive list of SC applications is as follows:</a:t>
            </a:r>
          </a:p>
          <a:p>
            <a:pPr marL="0" indent="0">
              <a:buNone/>
            </a:pPr>
            <a:endParaRPr lang="en-US" dirty="0" smtClean="0"/>
          </a:p>
          <a:p>
            <a:pPr lvl="1">
              <a:buFont typeface="Wingdings" panose="05000000000000000000" pitchFamily="2" charset="2"/>
              <a:buChar char="v"/>
            </a:pPr>
            <a:r>
              <a:rPr lang="en-US" dirty="0"/>
              <a:t> </a:t>
            </a:r>
            <a:r>
              <a:rPr lang="en-US" dirty="0" smtClean="0"/>
              <a:t>Cybersecurity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dirty="0"/>
              <a:t> </a:t>
            </a:r>
            <a:r>
              <a:rPr lang="en-US" dirty="0" smtClean="0"/>
              <a:t>Enterprise ID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dirty="0"/>
              <a:t> </a:t>
            </a:r>
            <a:r>
              <a:rPr lang="en-US" dirty="0" smtClean="0"/>
              <a:t>Government ID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dirty="0"/>
              <a:t> </a:t>
            </a:r>
            <a:r>
              <a:rPr lang="en-US" dirty="0" smtClean="0"/>
              <a:t>Healthcare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dirty="0"/>
              <a:t> </a:t>
            </a:r>
            <a:r>
              <a:rPr lang="en-US" dirty="0" smtClean="0"/>
              <a:t>Identity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dirty="0"/>
              <a:t> </a:t>
            </a:r>
            <a:r>
              <a:rPr lang="en-US" dirty="0" smtClean="0"/>
              <a:t>Logical access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dirty="0" smtClean="0"/>
              <a:t>Market research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dirty="0" smtClean="0"/>
              <a:t>Mobile telecommunication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dirty="0"/>
              <a:t> </a:t>
            </a:r>
            <a:r>
              <a:rPr lang="en-US" dirty="0" smtClean="0"/>
              <a:t>network security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dirty="0"/>
              <a:t> </a:t>
            </a:r>
            <a:r>
              <a:rPr lang="en-US" dirty="0" smtClean="0"/>
              <a:t>payments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dirty="0"/>
              <a:t> </a:t>
            </a:r>
            <a:r>
              <a:rPr lang="en-US" dirty="0" smtClean="0"/>
              <a:t>Privacy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dirty="0" smtClean="0"/>
              <a:t>RF/RFID tags</a:t>
            </a:r>
          </a:p>
          <a:p>
            <a:pPr lvl="1">
              <a:buFont typeface="Wingdings" panose="05000000000000000000" pitchFamily="2" charset="2"/>
              <a:buChar char="v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2788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Smart Cards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sz="2400" dirty="0" smtClean="0"/>
              <a:t> Smart card can be of contact and contactless</a:t>
            </a:r>
            <a:endParaRPr lang="en-US" sz="2400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 smtClean="0"/>
              <a:t> Contactless cards can authenticate a person’s identity, determine the appropriate level of access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/>
              <a:t> </a:t>
            </a:r>
            <a:r>
              <a:rPr lang="en-US" sz="2400" dirty="0" smtClean="0"/>
              <a:t>Whereas for Contact smartcards POS is an best example.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/>
              <a:t> </a:t>
            </a:r>
            <a:r>
              <a:rPr lang="en-US" sz="2400" dirty="0" smtClean="0"/>
              <a:t>most of the POS is of wired connections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/>
              <a:t> </a:t>
            </a:r>
            <a:r>
              <a:rPr lang="en-US" sz="2400" dirty="0" smtClean="0"/>
              <a:t>examples : parking meter, garage checkout booths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/>
              <a:t> </a:t>
            </a:r>
            <a:r>
              <a:rPr lang="en-US" sz="2400" dirty="0" smtClean="0"/>
              <a:t>contactless cards uses NFC to communicate and receive power over short distance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/>
              <a:t> </a:t>
            </a:r>
            <a:r>
              <a:rPr lang="en-US" sz="2400" dirty="0" smtClean="0"/>
              <a:t>NFC don’t need physical contact with a reader, they simplify operation and increases transaction speed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30545938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Smart Cards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sz="2400" dirty="0" smtClean="0"/>
              <a:t> there are three basic contactless technologies considered for physical access control applications: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dirty="0"/>
              <a:t> </a:t>
            </a:r>
            <a:r>
              <a:rPr lang="en-US" dirty="0" smtClean="0"/>
              <a:t>125kHz, ISO/IEC 14443 and ISO/IEC 15693 technologies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dirty="0"/>
              <a:t> </a:t>
            </a:r>
            <a:r>
              <a:rPr lang="en-US" dirty="0" smtClean="0"/>
              <a:t>125kHz read-only technology is used by many of todays RFID access control systems and is based on industry standards rather than international standards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dirty="0"/>
              <a:t> </a:t>
            </a:r>
            <a:r>
              <a:rPr lang="en-US" dirty="0" smtClean="0"/>
              <a:t>125kHz allows secure and unique coded number transmission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dirty="0"/>
              <a:t> </a:t>
            </a:r>
            <a:r>
              <a:rPr lang="en-US" dirty="0" smtClean="0"/>
              <a:t>ISO/IEC 14443 and ISO/IEC 15693 standards are intelligent, read/write devices capable of storing different kinds of data and operating at different ranges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009270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Smart Cards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sz="2400" dirty="0" smtClean="0"/>
              <a:t> 13.56MHz technology is divided into ISO 14443 and ISO 15693 devices with nominal operating ranges of up to 10 cm to 1m</a:t>
            </a:r>
          </a:p>
          <a:p>
            <a:pPr marL="0" indent="0">
              <a:buNone/>
            </a:pPr>
            <a:endParaRPr lang="en-US" sz="2400" dirty="0" smtClean="0"/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/>
              <a:t> </a:t>
            </a:r>
            <a:r>
              <a:rPr lang="en-US" sz="2400" dirty="0" smtClean="0"/>
              <a:t>ISO 14443 is used with most contactless smart cards popularly in commercial products</a:t>
            </a:r>
          </a:p>
          <a:p>
            <a:pPr marL="0" indent="0">
              <a:buNone/>
            </a:pP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5594846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Question!</a:t>
            </a:r>
            <a:endParaRPr lang="en-US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is </a:t>
            </a:r>
            <a:r>
              <a:rPr lang="en-US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IoT</a:t>
            </a:r>
            <a:r>
              <a:rPr lang="en-US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 Why we need to study </a:t>
            </a:r>
            <a:r>
              <a:rPr lang="en-US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IoT</a:t>
            </a:r>
            <a:r>
              <a:rPr lang="en-US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  <a:p>
            <a:pPr marL="0" indent="0" algn="just">
              <a:buNone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Internet of things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IoT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is the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inter-networking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physical devices,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vehicles, buildings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other items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embedded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electronics, software, sensors, actuators which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enable these objects to collect and exchange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0363" y="3269672"/>
            <a:ext cx="5911274" cy="3348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388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>
                <a:solidFill>
                  <a:srgbClr val="FF0000"/>
                </a:solidFill>
              </a:rPr>
              <a:t>Tracking 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sz="2400" dirty="0" smtClean="0"/>
              <a:t> Track and trace application are typical of automotive environments as well as of goods movement in production environments, distribution and retail</a:t>
            </a:r>
          </a:p>
          <a:p>
            <a:pPr marL="0" indent="0">
              <a:buNone/>
            </a:pPr>
            <a:endParaRPr lang="en-US" sz="2400" dirty="0" smtClean="0"/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/>
              <a:t> </a:t>
            </a:r>
            <a:r>
              <a:rPr lang="en-US" sz="2400" dirty="0" smtClean="0"/>
              <a:t>tracking can be done using GPS and also with cellular technology</a:t>
            </a:r>
          </a:p>
          <a:p>
            <a:pPr marL="0" indent="0">
              <a:buNone/>
            </a:pPr>
            <a:endParaRPr lang="en-US" sz="2400" dirty="0" smtClean="0"/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/>
              <a:t> </a:t>
            </a:r>
            <a:r>
              <a:rPr lang="en-US" sz="2400" dirty="0" smtClean="0"/>
              <a:t>Automotive applications are focused on 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dirty="0"/>
              <a:t> </a:t>
            </a:r>
            <a:r>
              <a:rPr lang="en-US" dirty="0" smtClean="0"/>
              <a:t>physical security for people such as emergency situation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dirty="0"/>
              <a:t> </a:t>
            </a:r>
            <a:r>
              <a:rPr lang="en-US" dirty="0" smtClean="0"/>
              <a:t>asset tracking for theft or law enforcement applications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dirty="0"/>
              <a:t> </a:t>
            </a:r>
            <a:r>
              <a:rPr lang="en-US" dirty="0" smtClean="0"/>
              <a:t>fleet management to achieve increased operational efficiency</a:t>
            </a:r>
          </a:p>
          <a:p>
            <a:pPr lvl="1">
              <a:buFont typeface="Wingdings" panose="05000000000000000000" pitchFamily="2" charset="2"/>
              <a:buChar char="v"/>
            </a:pPr>
            <a:endParaRPr lang="en-US" dirty="0"/>
          </a:p>
          <a:p>
            <a:pPr marL="0" indent="0">
              <a:buNone/>
            </a:pPr>
            <a:r>
              <a:rPr lang="en-US" sz="2400" dirty="0" smtClean="0"/>
              <a:t>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603521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Question!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  What do we learn in this course?</a:t>
            </a:r>
          </a:p>
          <a:p>
            <a:pPr lvl="1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Understand what Internet of Things is. </a:t>
            </a:r>
          </a:p>
          <a:p>
            <a:pPr lvl="1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Apply the basic knowledge of RFID Technology, Sensor Technology. </a:t>
            </a:r>
          </a:p>
          <a:p>
            <a:pPr lvl="1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Make use of different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IoT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Standards. </a:t>
            </a:r>
          </a:p>
          <a:p>
            <a:pPr lvl="1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Understand the Radio Frequency Identification Technology.</a:t>
            </a:r>
          </a:p>
          <a:p>
            <a:pPr lvl="1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Apply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IoT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on different 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areas</a:t>
            </a:r>
          </a:p>
          <a:p>
            <a:pPr marL="457200" lvl="1" indent="0">
              <a:buNone/>
            </a:pPr>
            <a:endParaRPr lang="en-US" sz="18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 What will be the Assessment pattern?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1810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>
                <a:solidFill>
                  <a:srgbClr val="FF0000"/>
                </a:solidFill>
              </a:rPr>
              <a:t>Overview and Motivation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sz="2400" dirty="0" smtClean="0"/>
              <a:t> Initially , the internet connected host and terminals via specially developed gateways </a:t>
            </a:r>
          </a:p>
          <a:p>
            <a:pPr marL="0" indent="0">
              <a:buNone/>
            </a:pPr>
            <a:endParaRPr lang="en-US" sz="2400" dirty="0" smtClean="0"/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 smtClean="0"/>
              <a:t>Recently, the internet has connected servers of all kinds to users of all kinds seeking access to information   </a:t>
            </a:r>
          </a:p>
          <a:p>
            <a:pPr marL="0" indent="0">
              <a:buNone/>
            </a:pPr>
            <a:endParaRPr lang="en-US" sz="2400" dirty="0" smtClean="0"/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 smtClean="0"/>
              <a:t>The next evolution is to connect all “things” and objects to control systems that support data connection, data analysis.</a:t>
            </a:r>
          </a:p>
          <a:p>
            <a:pPr marL="0" indent="0">
              <a:buNone/>
            </a:pPr>
            <a:endParaRPr lang="en-US" sz="2400" dirty="0" smtClean="0"/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/>
              <a:t> </a:t>
            </a:r>
            <a:r>
              <a:rPr lang="en-US" sz="2400" dirty="0" smtClean="0"/>
              <a:t>The term Internet of Things was first coined by “Kevin Ashton” a decade ago.</a:t>
            </a:r>
          </a:p>
          <a:p>
            <a:pPr>
              <a:buFont typeface="Wingdings" panose="05000000000000000000" pitchFamily="2" charset="2"/>
              <a:buChar char="q"/>
            </a:pPr>
            <a:endParaRPr lang="en-US" sz="2400" dirty="0" smtClean="0"/>
          </a:p>
          <a:p>
            <a:pPr>
              <a:buFont typeface="Wingdings" panose="05000000000000000000" pitchFamily="2" charset="2"/>
              <a:buChar char="q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522441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Overview and Motivation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sz="2400" dirty="0"/>
              <a:t>Initial goal of the </a:t>
            </a:r>
            <a:r>
              <a:rPr lang="en-US" sz="2400" dirty="0" err="1"/>
              <a:t>IoT</a:t>
            </a:r>
            <a:r>
              <a:rPr lang="en-US" sz="2400" dirty="0"/>
              <a:t> is to enable connectivity to the various “things</a:t>
            </a:r>
            <a:r>
              <a:rPr lang="en-US" sz="2400" dirty="0" smtClean="0"/>
              <a:t>”</a:t>
            </a:r>
          </a:p>
          <a:p>
            <a:pPr marL="0" indent="0">
              <a:buNone/>
            </a:pPr>
            <a:endParaRPr lang="en-US" sz="2400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/>
              <a:t> next goal is to be able to have the “things” provide back appropriate application specific </a:t>
            </a:r>
            <a:r>
              <a:rPr lang="en-US" sz="2400" dirty="0" smtClean="0"/>
              <a:t>telemetry</a:t>
            </a:r>
          </a:p>
          <a:p>
            <a:pPr marL="0" indent="0">
              <a:buNone/>
            </a:pPr>
            <a:endParaRPr lang="en-US" sz="2400" dirty="0" smtClean="0"/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/>
              <a:t> </a:t>
            </a:r>
            <a:r>
              <a:rPr lang="en-US" sz="2400" dirty="0" smtClean="0"/>
              <a:t>At the “lower end” of the spectrum, the thing’s information is typically coded by UID or EPC and stored in RFID (electronic tag)</a:t>
            </a:r>
          </a:p>
          <a:p>
            <a:pPr marL="0" indent="0">
              <a:buNone/>
            </a:pPr>
            <a:endParaRPr lang="en-US" sz="2400" dirty="0" smtClean="0"/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/>
              <a:t> </a:t>
            </a:r>
            <a:r>
              <a:rPr lang="en-US" sz="2400" dirty="0" smtClean="0"/>
              <a:t>The information is retrieved using RFID reader</a:t>
            </a:r>
          </a:p>
          <a:p>
            <a:pPr>
              <a:buFont typeface="Wingdings" panose="05000000000000000000" pitchFamily="2" charset="2"/>
              <a:buChar char="q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70671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847</TotalTime>
  <Words>2772</Words>
  <Application>Microsoft Office PowerPoint</Application>
  <PresentationFormat>Widescreen</PresentationFormat>
  <Paragraphs>375</Paragraphs>
  <Slides>60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6" baseType="lpstr">
      <vt:lpstr>Arial</vt:lpstr>
      <vt:lpstr>Calibri</vt:lpstr>
      <vt:lpstr>Calibri Light</vt:lpstr>
      <vt:lpstr>Times New Roman</vt:lpstr>
      <vt:lpstr>Wingdings</vt:lpstr>
      <vt:lpstr>Office Theme</vt:lpstr>
      <vt:lpstr>PowerPoint Presentation</vt:lpstr>
      <vt:lpstr>Text Books</vt:lpstr>
      <vt:lpstr>PowerPoint Presentation</vt:lpstr>
      <vt:lpstr>PowerPoint Presentation</vt:lpstr>
      <vt:lpstr>PowerPoint Presentation</vt:lpstr>
      <vt:lpstr>Question!</vt:lpstr>
      <vt:lpstr>Question!</vt:lpstr>
      <vt:lpstr>Overview and Motivation</vt:lpstr>
      <vt:lpstr>Overview and Motivation</vt:lpstr>
      <vt:lpstr>Overview and Motivation</vt:lpstr>
      <vt:lpstr>Overview and Motivation</vt:lpstr>
      <vt:lpstr>Overview and Motivation</vt:lpstr>
      <vt:lpstr>PowerPoint Presentation</vt:lpstr>
      <vt:lpstr>Examples of Applications</vt:lpstr>
      <vt:lpstr>IPv6 Role</vt:lpstr>
      <vt:lpstr>IPv6 Role</vt:lpstr>
      <vt:lpstr>Areas of Development and Standardization</vt:lpstr>
      <vt:lpstr>Internet of Things Definitions and Frameworks</vt:lpstr>
      <vt:lpstr>Internet of Things Definitions and Frameworks</vt:lpstr>
      <vt:lpstr>Internet of Things Definitions and Frameworks</vt:lpstr>
      <vt:lpstr>Internet of Things Definitions and Frameworks</vt:lpstr>
      <vt:lpstr>Internet of Things Definitions and Frameworks</vt:lpstr>
      <vt:lpstr>Examples of Definitions for (IoT is just a concept)</vt:lpstr>
      <vt:lpstr>Examples of Definitions for (Infrastructural aspects)</vt:lpstr>
      <vt:lpstr>PowerPoint Presentation</vt:lpstr>
      <vt:lpstr>Working definition of IoT ,Sensors and actuators</vt:lpstr>
      <vt:lpstr>Working definition of IoT ,Sensors and actuators</vt:lpstr>
      <vt:lpstr>IoT Frameworks</vt:lpstr>
      <vt:lpstr>IoT Frameworks</vt:lpstr>
      <vt:lpstr>IoT Frameworks</vt:lpstr>
      <vt:lpstr>IoT Frameworks</vt:lpstr>
      <vt:lpstr>IoT Frameworks</vt:lpstr>
      <vt:lpstr>IoT Frameworks</vt:lpstr>
      <vt:lpstr>IoT Frameworks</vt:lpstr>
      <vt:lpstr>Basic Nodal Capabilities</vt:lpstr>
      <vt:lpstr>Basic Nodal Capabilities</vt:lpstr>
      <vt:lpstr>INTERNET OF THINGS APPLICATION EXAMPLES</vt:lpstr>
      <vt:lpstr>INTERNET OF THINGS APPLICATION EXAMPLES</vt:lpstr>
      <vt:lpstr>INTERNET OF THINGS APPLICATION EXAMPLES</vt:lpstr>
      <vt:lpstr>INTERNET OF THINGS APPLICATION EXAMPLES</vt:lpstr>
      <vt:lpstr>SMART METERING/ADVANCED METERING INFRASTRUCTURE</vt:lpstr>
      <vt:lpstr>SMART METERING/ADVANCED METERING INFRASTRUCTURE</vt:lpstr>
      <vt:lpstr>SMART METERING/ADVANCED METERING INFRASTRUCTURE</vt:lpstr>
      <vt:lpstr>SMART METERING/ADVANCED METERING INFRASTRUCTURE</vt:lpstr>
      <vt:lpstr>E-Health/Body Area Networks</vt:lpstr>
      <vt:lpstr>E-Health/Body Area Networks</vt:lpstr>
      <vt:lpstr>E-Health/Body Area Networks</vt:lpstr>
      <vt:lpstr>E-Health/Body Area Networks</vt:lpstr>
      <vt:lpstr>E-Health/Body Area Networks</vt:lpstr>
      <vt:lpstr>City Automation</vt:lpstr>
      <vt:lpstr>City Automation</vt:lpstr>
      <vt:lpstr>Automotive Applications</vt:lpstr>
      <vt:lpstr>Automotive Applications</vt:lpstr>
      <vt:lpstr>Home Automation</vt:lpstr>
      <vt:lpstr>Smart Cards</vt:lpstr>
      <vt:lpstr>Smart Cards</vt:lpstr>
      <vt:lpstr>Smart Cards</vt:lpstr>
      <vt:lpstr>Smart Cards</vt:lpstr>
      <vt:lpstr>Smart Cards</vt:lpstr>
      <vt:lpstr>Tracking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Rakshith N</dc:creator>
  <cp:lastModifiedBy>Rakshith N</cp:lastModifiedBy>
  <cp:revision>104</cp:revision>
  <dcterms:created xsi:type="dcterms:W3CDTF">2017-07-24T02:00:58Z</dcterms:created>
  <dcterms:modified xsi:type="dcterms:W3CDTF">2017-09-07T02:19:58Z</dcterms:modified>
</cp:coreProperties>
</file>